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463" r:id="rId3"/>
    <p:sldId id="564" r:id="rId4"/>
    <p:sldId id="562" r:id="rId5"/>
    <p:sldId id="522" r:id="rId6"/>
    <p:sldId id="563" r:id="rId7"/>
    <p:sldId id="565" r:id="rId8"/>
    <p:sldId id="566" r:id="rId9"/>
    <p:sldId id="520" r:id="rId10"/>
    <p:sldId id="567" r:id="rId11"/>
    <p:sldId id="568" r:id="rId12"/>
    <p:sldId id="508" r:id="rId13"/>
    <p:sldId id="569" r:id="rId14"/>
    <p:sldId id="509" r:id="rId15"/>
    <p:sldId id="521" r:id="rId16"/>
    <p:sldId id="528" r:id="rId17"/>
    <p:sldId id="280" r:id="rId18"/>
    <p:sldId id="527" r:id="rId19"/>
    <p:sldId id="529" r:id="rId20"/>
    <p:sldId id="530" r:id="rId21"/>
    <p:sldId id="531" r:id="rId22"/>
    <p:sldId id="510" r:id="rId23"/>
    <p:sldId id="511" r:id="rId24"/>
    <p:sldId id="512" r:id="rId25"/>
    <p:sldId id="513" r:id="rId26"/>
    <p:sldId id="514" r:id="rId27"/>
    <p:sldId id="515" r:id="rId28"/>
    <p:sldId id="477" r:id="rId29"/>
    <p:sldId id="399" r:id="rId30"/>
    <p:sldId id="409" r:id="rId31"/>
    <p:sldId id="481" r:id="rId32"/>
    <p:sldId id="482" r:id="rId33"/>
    <p:sldId id="5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9/3/2023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9/3/2023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9/3/2023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9/3/2023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9/3/2023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9/3/2023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9/3/2023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9/3/2023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9/3/2023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9/3/2023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9/3/2023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9/3/2023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9/3/2023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4%20Formatter%20function/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github.com/soyuztechnologies/UI5_Fresher_60H/blob/master/Day%206/04%20Formatter%20function/Main.controller.j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5%20Modularize%20Formatter/MyXML.view.xml" TargetMode="External"/><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05%20Modularize%20Formatter/lifesaver.js" TargetMode="External"/><Relationship Id="rId5" Type="http://schemas.openxmlformats.org/officeDocument/2006/relationships/hyperlink" Target="https://github.com/soyuztechnologies/UI5_Fresher_60H/blob/master/Day%206/05%20Modularize%20Formatter/BaseController.js" TargetMode="External"/><Relationship Id="rId4" Type="http://schemas.openxmlformats.org/officeDocument/2006/relationships/hyperlink" Target="https://github.com/soyuztechnologies/UI5_Fresher_60H/blob/master/Day%206/05%20Modularize%20Formatter/Main.controller.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6%20Currency%20Formatter/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hyperlink" Target="https://github.com/soyuztechnologies/UI5_Fresher_60H/blob/master/Day%206/06%20Currency%20Formatter/lifesaver.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github.com/soyuztechnologies/UI5_Fresher_60H/blob/master/Day%206/First%20Fiori%20Like%20app/webapp/index.html" TargetMode="External"/><Relationship Id="rId7"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First%20Fiori%20Like%20app/webapp/controller/App.controller.js" TargetMode="External"/><Relationship Id="rId5" Type="http://schemas.openxmlformats.org/officeDocument/2006/relationships/hyperlink" Target="https://github.com/soyuztechnologies/UI5_Fresher_60H/blob/master/Day%206/First%20Fiori%20Like%20app/webapp/view/App.view.xml" TargetMode="External"/><Relationship Id="rId4" Type="http://schemas.openxmlformats.org/officeDocument/2006/relationships/hyperlink" Target="https://github.com/soyuztechnologies/UI5_Fresher_60H/blob/master/Day%206/First%20Fiori%20Like%20app/webapp/Component.j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soyuztechnologies/UI5_Fresher_60H/blob/master/Day%206/Working%20with%20multiple%20views/webapp/controller/View2.controller.js" TargetMode="External"/><Relationship Id="rId3" Type="http://schemas.openxmlformats.org/officeDocument/2006/relationships/hyperlink" Target="https://github.com/soyuztechnologies/UI5_Fresher_60H/blob/master/Day%206/Working%20with%20multiple%20views/webapp/view/App.view.xml" TargetMode="External"/><Relationship Id="rId7" Type="http://schemas.openxmlformats.org/officeDocument/2006/relationships/hyperlink" Target="https://github.com/soyuztechnologies/UI5_Fresher_60H/blob/master/Day%206/Working%20with%20multiple%20views/webapp/view/View2.view.xml" TargetMode="External"/><Relationship Id="rId12"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Working%20with%20multiple%20views/webapp/controller/View1.controller.js" TargetMode="External"/><Relationship Id="rId11" Type="http://schemas.openxmlformats.org/officeDocument/2006/relationships/image" Target="../media/image26.png"/><Relationship Id="rId5" Type="http://schemas.openxmlformats.org/officeDocument/2006/relationships/hyperlink" Target="https://github.com/soyuztechnologies/UI5_Fresher_60H/blob/master/Day%206/Working%20with%20multiple%20views/webapp/view/View1.view.xml" TargetMode="External"/><Relationship Id="rId10" Type="http://schemas.openxmlformats.org/officeDocument/2006/relationships/hyperlink" Target="https://github.com/soyuztechnologies/UI5_Fresher_60H/blob/master/Day%206/Working%20with%20multiple%20views/webapp/Component.js" TargetMode="External"/><Relationship Id="rId4" Type="http://schemas.openxmlformats.org/officeDocument/2006/relationships/hyperlink" Target="https://github.com/soyuztechnologies/UI5_Fresher_60H/blob/master/Day%206/Working%20with%20multiple%20views/webapp/controller/App.controller.js" TargetMode="External"/><Relationship Id="rId9" Type="http://schemas.openxmlformats.org/officeDocument/2006/relationships/hyperlink" Target="https://github.com/soyuztechnologies/UI5_Fresher_60H/blob/master/Day%206/Working%20with%20multiple%20views/webapp/controller/BaseController.j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NavBar/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github.com/soyuztechnologies/UI5_Fresher_60H/blob/master/Day%206/NavBar/View2.view.x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sapui5.hana.ondemand.com/#/topic/be0cf40f61184b358b5faedaec98b2da"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Manifest.json%20file/manifes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hyperlink" Target="https://github.com/soyuztechnologies/UI5_Fresher_60H/blob/master/Day%206/Manifest.json%20file/Component.js" TargetMode="External"/><Relationship Id="rId4" Type="http://schemas.openxmlformats.org/officeDocument/2006/relationships/hyperlink" Target="https://github.com/soyuztechnologies/UI5_Fresher_60H/blob/master/Day%206/Manifest.json%20file/i18n.properti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soyuztechnologies/UI5_Fresher_60H/blob/master/Day%206/01%20XML%20Model/mydata.xml" TargetMode="External"/><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01%20XML%20Model/MyXML.view.xml" TargetMode="External"/><Relationship Id="rId5" Type="http://schemas.openxmlformats.org/officeDocument/2006/relationships/hyperlink" Target="https://github.com/soyuztechnologies/UI5_Fresher_60H/blob/master/Day%206/01%20XML%20Model/Main.controller.js" TargetMode="External"/><Relationship Id="rId4" Type="http://schemas.openxmlformats.org/officeDocument/2006/relationships/hyperlink" Target="https://github.com/soyuztechnologies/UI5_Fresher_60H/blob/master/Day%206/01%20XML%20Model/models.js" TargetMode="Externa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8.tiff"/><Relationship Id="rId5" Type="http://schemas.openxmlformats.org/officeDocument/2006/relationships/image" Target="../media/image37.tiff"/><Relationship Id="rId10" Type="http://schemas.openxmlformats.org/officeDocument/2006/relationships/image" Target="../media/image2.png"/><Relationship Id="rId4" Type="http://schemas.openxmlformats.org/officeDocument/2006/relationships/image" Target="../media/image36.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1.jpg"/><Relationship Id="rId7" Type="http://schemas.openxmlformats.org/officeDocument/2006/relationships/image" Target="../media/image4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github.com/soyuztechnologies/UI5_Fresher_60H/blob/master/Day%206/02%20Resource%20Model/MyXML.view.xml" TargetMode="External"/><Relationship Id="rId7" Type="http://schemas.openxmlformats.org/officeDocument/2006/relationships/hyperlink" Target="https://github.com/soyuztechnologies/UI5_Fresher_60H/blob/master/Day%206/02%20Resource%20Model/i18n_hi.propertie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02%20Resource%20Model/i18n.properties" TargetMode="External"/><Relationship Id="rId5" Type="http://schemas.openxmlformats.org/officeDocument/2006/relationships/hyperlink" Target="https://github.com/soyuztechnologies/UI5_Fresher_60H/blob/master/Day%206/02%20Resource%20Model/models.js" TargetMode="External"/><Relationship Id="rId4" Type="http://schemas.openxmlformats.org/officeDocument/2006/relationships/hyperlink" Target="https://github.com/soyuztechnologies/UI5_Fresher_60H/blob/master/Day%206/02%20Resource%20Model/Main.controller.j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3%20Base%20Controller/Base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github.com/soyuztechnologies/UI5_Fresher_60H/blob/master/Day%206/03%20Base%20Controller/Main.controller.j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formatter works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r>
              <a:rPr lang="en-US" dirty="0"/>
              <a:t>Use Case: We want to display the name of the employee in Upper case to do we have to approaches</a:t>
            </a:r>
          </a:p>
          <a:p>
            <a:pPr marL="342900" indent="-342900">
              <a:buAutoNum type="arabicPeriod"/>
            </a:pPr>
            <a:r>
              <a:rPr lang="en-US" dirty="0"/>
              <a:t>Changing all the employee name in the file.</a:t>
            </a:r>
          </a:p>
          <a:p>
            <a:pPr marL="742950" lvl="1" indent="-285750">
              <a:buFontTx/>
              <a:buChar char="-"/>
            </a:pPr>
            <a:r>
              <a:rPr lang="en-US" dirty="0"/>
              <a:t>This approach is time consuming, high maintenance and not practical in case of very large data.</a:t>
            </a:r>
          </a:p>
          <a:p>
            <a:pPr marL="342900" indent="-342900">
              <a:buAutoNum type="arabicPeriod"/>
            </a:pPr>
            <a:r>
              <a:rPr lang="en-US" dirty="0"/>
              <a:t>Using a formatter function to convert the employee name in upper case at runtime.</a:t>
            </a:r>
          </a:p>
          <a:p>
            <a:pPr marL="742950" lvl="1" indent="-285750">
              <a:buFontTx/>
              <a:buChar char="-"/>
            </a:pPr>
            <a:r>
              <a:rPr lang="en-US" dirty="0"/>
              <a:t>In this approach we will use a reusable function which will convert the name in upper case at run time</a:t>
            </a:r>
          </a:p>
          <a:p>
            <a:pPr marL="742950" lvl="1" indent="-285750">
              <a:buFontTx/>
              <a:buChar char="-"/>
            </a:pPr>
            <a:r>
              <a:rPr lang="en-US" dirty="0"/>
              <a:t>This approach is low maintenance, and we don’t have to worry about the output as it will be handled inside the function.</a:t>
            </a:r>
          </a:p>
          <a:p>
            <a:endParaRPr lang="en-US" dirty="0"/>
          </a:p>
          <a:p>
            <a:r>
              <a:rPr lang="en-US" dirty="0"/>
              <a:t>Binding Syntax of the formatter:</a:t>
            </a:r>
          </a:p>
          <a:p>
            <a:r>
              <a:rPr lang="en-US" dirty="0"/>
              <a:t>	</a:t>
            </a:r>
            <a:r>
              <a:rPr lang="en-US" b="0" dirty="0">
                <a:solidFill>
                  <a:srgbClr val="E6EDF3"/>
                </a:solidFill>
                <a:effectLst/>
                <a:latin typeface="Consolas" panose="020B0609020204030204" pitchFamily="49" charset="0"/>
              </a:rPr>
              <a:t> </a:t>
            </a:r>
            <a:r>
              <a:rPr lang="en-US" b="0" dirty="0">
                <a:solidFill>
                  <a:srgbClr val="00108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a:t>
            </a:r>
            <a:r>
              <a:rPr lang="en-US" b="0" dirty="0">
                <a:solidFill>
                  <a:srgbClr val="333333"/>
                </a:solidFill>
                <a:effectLst/>
                <a:latin typeface="Consolas" panose="020B0609020204030204" pitchFamily="49" charset="0"/>
              </a:rPr>
              <a:t>“{path: ‘</a:t>
            </a:r>
            <a:r>
              <a:rPr lang="en-US" b="0" dirty="0">
                <a:solidFill>
                  <a:srgbClr val="001080"/>
                </a:solidFill>
                <a:effectLst/>
                <a:latin typeface="Consolas" panose="020B0609020204030204" pitchFamily="49" charset="0"/>
              </a:rPr>
              <a:t>pathName</a:t>
            </a:r>
            <a:r>
              <a:rPr lang="en-US" b="0" dirty="0">
                <a:solidFill>
                  <a:srgbClr val="333333"/>
                </a:solidFill>
                <a:effectLst/>
                <a:latin typeface="Consolas" panose="020B0609020204030204" pitchFamily="49" charset="0"/>
              </a:rPr>
              <a:t>’, formatter: ‘.</a:t>
            </a:r>
            <a:r>
              <a:rPr lang="en-US" b="0" dirty="0">
                <a:solidFill>
                  <a:srgbClr val="001080"/>
                </a:solidFill>
                <a:effectLst/>
                <a:latin typeface="Consolas" panose="020B0609020204030204" pitchFamily="49" charset="0"/>
              </a:rPr>
              <a:t>formatterFunctionName</a:t>
            </a:r>
            <a:r>
              <a:rPr lang="en-US" b="0" dirty="0">
                <a:solidFill>
                  <a:srgbClr val="333333"/>
                </a:solidFill>
                <a:effectLst/>
                <a:latin typeface="Consolas" panose="020B0609020204030204" pitchFamily="49" charset="0"/>
              </a:rPr>
              <a:t>’}”</a:t>
            </a:r>
          </a:p>
          <a:p>
            <a:endParaRPr lang="en-US" dirty="0">
              <a:solidFill>
                <a:srgbClr val="333333"/>
              </a:solidFill>
              <a:latin typeface="Consolas" panose="020B0609020204030204" pitchFamily="49" charset="0"/>
            </a:endParaRPr>
          </a:p>
          <a:p>
            <a:r>
              <a:rPr lang="en-US" dirty="0"/>
              <a:t>Working of the formatter:</a:t>
            </a:r>
            <a:endParaRPr lang="en-US" b="0" dirty="0">
              <a:solidFill>
                <a:srgbClr val="333333"/>
              </a:solidFill>
              <a:effectLst/>
              <a:latin typeface="Consolas" panose="020B0609020204030204" pitchFamily="49"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E759ACF0-FAD2-A0F3-26FF-CB79F7C868D5}"/>
              </a:ext>
            </a:extLst>
          </p:cNvPr>
          <p:cNvSpPr txBox="1"/>
          <p:nvPr/>
        </p:nvSpPr>
        <p:spPr>
          <a:xfrm>
            <a:off x="1146313" y="5158409"/>
            <a:ext cx="9899374" cy="369332"/>
          </a:xfrm>
          <a:prstGeom prst="rect">
            <a:avLst/>
          </a:prstGeom>
          <a:noFill/>
        </p:spPr>
        <p:txBody>
          <a:bodyPr wrap="square" rtlCol="0">
            <a:spAutoFit/>
          </a:bodyPr>
          <a:lstStyle/>
          <a:p>
            <a:r>
              <a:rPr lang="en-US" b="0" dirty="0">
                <a:solidFill>
                  <a:srgbClr val="00108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a:t>
            </a:r>
            <a:r>
              <a:rPr lang="en-US" b="0" dirty="0">
                <a:solidFill>
                  <a:srgbClr val="333333"/>
                </a:solidFill>
                <a:effectLst/>
                <a:latin typeface="Consolas" panose="020B0609020204030204" pitchFamily="49" charset="0"/>
              </a:rPr>
              <a:t>“{path: ‘</a:t>
            </a:r>
            <a:r>
              <a:rPr lang="en-US" b="0" dirty="0">
                <a:solidFill>
                  <a:srgbClr val="001080"/>
                </a:solidFill>
                <a:effectLst/>
                <a:latin typeface="Consolas" panose="020B0609020204030204" pitchFamily="49" charset="0"/>
              </a:rPr>
              <a:t>pathName</a:t>
            </a:r>
            <a:r>
              <a:rPr lang="en-US" b="0" dirty="0">
                <a:solidFill>
                  <a:srgbClr val="333333"/>
                </a:solidFill>
                <a:effectLst/>
                <a:latin typeface="Consolas" panose="020B0609020204030204" pitchFamily="49" charset="0"/>
              </a:rPr>
              <a:t>’, formatter: ‘.</a:t>
            </a:r>
            <a:r>
              <a:rPr lang="en-US" b="0" dirty="0">
                <a:solidFill>
                  <a:srgbClr val="001080"/>
                </a:solidFill>
                <a:effectLst/>
                <a:latin typeface="Consolas" panose="020B0609020204030204" pitchFamily="49" charset="0"/>
              </a:rPr>
              <a:t>formatterFunctionName</a:t>
            </a:r>
            <a:r>
              <a:rPr lang="en-US" b="0" dirty="0">
                <a:solidFill>
                  <a:srgbClr val="333333"/>
                </a:solidFill>
                <a:effectLst/>
                <a:latin typeface="Consolas" panose="020B0609020204030204" pitchFamily="49" charset="0"/>
              </a:rPr>
              <a:t>’}”</a:t>
            </a:r>
            <a:endParaRPr lang="en-US" dirty="0"/>
          </a:p>
        </p:txBody>
      </p:sp>
      <p:sp>
        <p:nvSpPr>
          <p:cNvPr id="15" name="Arrow: Curved Up 14">
            <a:extLst>
              <a:ext uri="{FF2B5EF4-FFF2-40B4-BE49-F238E27FC236}">
                <a16:creationId xmlns:a16="http://schemas.microsoft.com/office/drawing/2014/main" id="{15448D7B-F858-ACAD-C65A-A447F5BCDAC1}"/>
              </a:ext>
            </a:extLst>
          </p:cNvPr>
          <p:cNvSpPr/>
          <p:nvPr/>
        </p:nvSpPr>
        <p:spPr>
          <a:xfrm rot="10800000" flipH="1">
            <a:off x="4651513" y="4512364"/>
            <a:ext cx="3366858" cy="728234"/>
          </a:xfrm>
          <a:prstGeom prst="curvedUpArrow">
            <a:avLst>
              <a:gd name="adj1" fmla="val 0"/>
              <a:gd name="adj2" fmla="val 11987"/>
              <a:gd name="adj3" fmla="val 1053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CE60CB01-4F7E-36B4-FFF1-28D4BFF495BA}"/>
              </a:ext>
            </a:extLst>
          </p:cNvPr>
          <p:cNvSpPr txBox="1"/>
          <p:nvPr/>
        </p:nvSpPr>
        <p:spPr>
          <a:xfrm>
            <a:off x="7575088" y="4104877"/>
            <a:ext cx="4182904" cy="646331"/>
          </a:xfrm>
          <a:prstGeom prst="rect">
            <a:avLst/>
          </a:prstGeom>
          <a:noFill/>
        </p:spPr>
        <p:txBody>
          <a:bodyPr wrap="square" rtlCol="0">
            <a:spAutoFit/>
          </a:bodyPr>
          <a:lstStyle/>
          <a:p>
            <a:r>
              <a:rPr lang="en-US" dirty="0"/>
              <a:t>Value at the path will be passed as a Input parameter in the formatter function</a:t>
            </a:r>
          </a:p>
        </p:txBody>
      </p:sp>
      <p:sp>
        <p:nvSpPr>
          <p:cNvPr id="17" name="Arrow: Curved Up 16">
            <a:extLst>
              <a:ext uri="{FF2B5EF4-FFF2-40B4-BE49-F238E27FC236}">
                <a16:creationId xmlns:a16="http://schemas.microsoft.com/office/drawing/2014/main" id="{0651FE2D-E286-76EB-C066-9E6FDF83CBCD}"/>
              </a:ext>
            </a:extLst>
          </p:cNvPr>
          <p:cNvSpPr/>
          <p:nvPr/>
        </p:nvSpPr>
        <p:spPr>
          <a:xfrm flipH="1">
            <a:off x="2067339" y="5557553"/>
            <a:ext cx="6301409" cy="728234"/>
          </a:xfrm>
          <a:prstGeom prst="curvedUpArrow">
            <a:avLst>
              <a:gd name="adj1" fmla="val 0"/>
              <a:gd name="adj2" fmla="val 11987"/>
              <a:gd name="adj3" fmla="val 1053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39C0D677-6986-7581-576B-7F70E77C1C90}"/>
              </a:ext>
            </a:extLst>
          </p:cNvPr>
          <p:cNvSpPr txBox="1"/>
          <p:nvPr/>
        </p:nvSpPr>
        <p:spPr>
          <a:xfrm>
            <a:off x="2626432" y="6343736"/>
            <a:ext cx="6939136" cy="369332"/>
          </a:xfrm>
          <a:prstGeom prst="rect">
            <a:avLst/>
          </a:prstGeom>
          <a:noFill/>
        </p:spPr>
        <p:txBody>
          <a:bodyPr wrap="square" rtlCol="0">
            <a:spAutoFit/>
          </a:bodyPr>
          <a:lstStyle/>
          <a:p>
            <a:r>
              <a:rPr lang="en-US" dirty="0"/>
              <a:t>Output value from formatter function will be passed to the property</a:t>
            </a:r>
          </a:p>
        </p:txBody>
      </p:sp>
    </p:spTree>
    <p:extLst>
      <p:ext uri="{BB962C8B-B14F-4D97-AF65-F5344CB8AC3E}">
        <p14:creationId xmlns:p14="http://schemas.microsoft.com/office/powerpoint/2010/main" val="3561231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Calibri" panose="020F0502020204030204" pitchFamily="34" charset="0"/>
              <a:buChar char="⁻"/>
            </a:pPr>
            <a:r>
              <a:rPr lang="en-US" dirty="0"/>
              <a:t>Now Create a formatter to format the employee name in table to uppercase.</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341477E-62D5-4FD9-B317-903A5C805D74}"/>
              </a:ext>
            </a:extLst>
          </p:cNvPr>
          <p:cNvPicPr>
            <a:picLocks noChangeAspect="1"/>
          </p:cNvPicPr>
          <p:nvPr/>
        </p:nvPicPr>
        <p:blipFill>
          <a:blip r:embed="rId5"/>
          <a:stretch>
            <a:fillRect/>
          </a:stretch>
        </p:blipFill>
        <p:spPr>
          <a:xfrm>
            <a:off x="5560581" y="1999408"/>
            <a:ext cx="6049238" cy="36295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8692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modularize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285750" indent="-285750">
              <a:buFont typeface="Arial" panose="020B0604020202020204" pitchFamily="34" charset="0"/>
              <a:buChar char="•"/>
            </a:pPr>
            <a:r>
              <a:rPr lang="en-US" dirty="0"/>
              <a:t>To modularize a formatter first create a </a:t>
            </a:r>
            <a:r>
              <a:rPr lang="en-US" b="1" dirty="0"/>
              <a:t>utils or util </a:t>
            </a:r>
            <a:r>
              <a:rPr lang="en-US" dirty="0"/>
              <a:t>folder inside the webapp folder.</a:t>
            </a:r>
          </a:p>
          <a:p>
            <a:pPr marL="285750" indent="-285750">
              <a:buFont typeface="Arial" panose="020B0604020202020204" pitchFamily="34" charset="0"/>
              <a:buChar char="•"/>
            </a:pPr>
            <a:r>
              <a:rPr lang="en-US" dirty="0"/>
              <a:t>Now create a file lifesaver.js (you can give any name) inside the util folder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file (lifeSaver.js) create the function(convertUC)  for formatting.</a:t>
            </a:r>
          </a:p>
          <a:p>
            <a:pPr marL="285750" indent="-285750">
              <a:buFont typeface="Arial" panose="020B0604020202020204" pitchFamily="34" charset="0"/>
              <a:buChar char="•"/>
            </a:pPr>
            <a:r>
              <a:rPr lang="en-US" dirty="0"/>
              <a:t>After creating this function , inside the controller include it as a dependency and create a global variable at controller level which is accessible in the current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Now  bind the formatter inside the view by using the second property binding syntax.</a:t>
            </a:r>
          </a:p>
          <a:p>
            <a:r>
              <a:rPr lang="en-US" dirty="0"/>
              <a:t>    {</a:t>
            </a:r>
            <a:r>
              <a:rPr lang="en-US" dirty="0">
                <a:highlight>
                  <a:srgbClr val="FFFF00"/>
                </a:highlight>
              </a:rPr>
              <a:t>path: ‘ ’ , formatter : ‘</a:t>
            </a:r>
            <a:r>
              <a:rPr lang="en-US" b="1" dirty="0">
                <a:highlight>
                  <a:srgbClr val="FFFF00"/>
                </a:highlight>
              </a:rPr>
              <a:t>.formatter.formatterFunction</a:t>
            </a:r>
            <a:r>
              <a:rPr lang="en-US" b="1" dirty="0"/>
              <a:t>’</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3" name="Picture 12">
            <a:extLst>
              <a:ext uri="{FF2B5EF4-FFF2-40B4-BE49-F238E27FC236}">
                <a16:creationId xmlns:a16="http://schemas.microsoft.com/office/drawing/2014/main" id="{9A174379-7F60-4392-BF1F-AC88684D5739}"/>
              </a:ext>
            </a:extLst>
          </p:cNvPr>
          <p:cNvPicPr>
            <a:picLocks noChangeAspect="1"/>
          </p:cNvPicPr>
          <p:nvPr/>
        </p:nvPicPr>
        <p:blipFill>
          <a:blip r:embed="rId3"/>
          <a:stretch>
            <a:fillRect/>
          </a:stretch>
        </p:blipFill>
        <p:spPr>
          <a:xfrm>
            <a:off x="3105150" y="1414460"/>
            <a:ext cx="2171700" cy="1304925"/>
          </a:xfrm>
          <a:prstGeom prst="rect">
            <a:avLst/>
          </a:prstGeom>
        </p:spPr>
      </p:pic>
      <p:cxnSp>
        <p:nvCxnSpPr>
          <p:cNvPr id="15" name="Straight Arrow Connector 14">
            <a:extLst>
              <a:ext uri="{FF2B5EF4-FFF2-40B4-BE49-F238E27FC236}">
                <a16:creationId xmlns:a16="http://schemas.microsoft.com/office/drawing/2014/main" id="{2BAB0FF5-1D32-4964-964B-B22707FE2D70}"/>
              </a:ext>
            </a:extLst>
          </p:cNvPr>
          <p:cNvCxnSpPr/>
          <p:nvPr/>
        </p:nvCxnSpPr>
        <p:spPr>
          <a:xfrm flipH="1">
            <a:off x="4324350" y="1699232"/>
            <a:ext cx="1409700" cy="70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A069FB-10DA-4D15-8722-ED0AADE08A72}"/>
              </a:ext>
            </a:extLst>
          </p:cNvPr>
          <p:cNvSpPr txBox="1"/>
          <p:nvPr/>
        </p:nvSpPr>
        <p:spPr>
          <a:xfrm>
            <a:off x="5433263" y="1545342"/>
            <a:ext cx="160972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Formatter</a:t>
            </a:r>
          </a:p>
        </p:txBody>
      </p:sp>
      <p:pic>
        <p:nvPicPr>
          <p:cNvPr id="18" name="Picture 17">
            <a:extLst>
              <a:ext uri="{FF2B5EF4-FFF2-40B4-BE49-F238E27FC236}">
                <a16:creationId xmlns:a16="http://schemas.microsoft.com/office/drawing/2014/main" id="{10A5D5D5-5875-43AA-94E1-CF2C811B8DFE}"/>
              </a:ext>
            </a:extLst>
          </p:cNvPr>
          <p:cNvPicPr>
            <a:picLocks noChangeAspect="1"/>
          </p:cNvPicPr>
          <p:nvPr/>
        </p:nvPicPr>
        <p:blipFill>
          <a:blip r:embed="rId4"/>
          <a:stretch>
            <a:fillRect/>
          </a:stretch>
        </p:blipFill>
        <p:spPr>
          <a:xfrm>
            <a:off x="3228975" y="3639526"/>
            <a:ext cx="3814013" cy="1903348"/>
          </a:xfrm>
          <a:prstGeom prst="rect">
            <a:avLst/>
          </a:prstGeom>
        </p:spPr>
      </p:pic>
      <p:sp>
        <p:nvSpPr>
          <p:cNvPr id="37" name="TextBox 36">
            <a:extLst>
              <a:ext uri="{FF2B5EF4-FFF2-40B4-BE49-F238E27FC236}">
                <a16:creationId xmlns:a16="http://schemas.microsoft.com/office/drawing/2014/main" id="{05F683DE-1A2B-4A63-BBF8-9314F99795B9}"/>
              </a:ext>
            </a:extLst>
          </p:cNvPr>
          <p:cNvSpPr txBox="1"/>
          <p:nvPr/>
        </p:nvSpPr>
        <p:spPr>
          <a:xfrm>
            <a:off x="680291" y="6189848"/>
            <a:ext cx="234314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The first dot represent that the it is in the controller</a:t>
            </a:r>
          </a:p>
        </p:txBody>
      </p:sp>
      <p:cxnSp>
        <p:nvCxnSpPr>
          <p:cNvPr id="40" name="Straight Arrow Connector 39">
            <a:extLst>
              <a:ext uri="{FF2B5EF4-FFF2-40B4-BE49-F238E27FC236}">
                <a16:creationId xmlns:a16="http://schemas.microsoft.com/office/drawing/2014/main" id="{767161F4-7071-40EB-9AD5-9DE5443E0533}"/>
              </a:ext>
            </a:extLst>
          </p:cNvPr>
          <p:cNvCxnSpPr>
            <a:cxnSpLocks/>
          </p:cNvCxnSpPr>
          <p:nvPr/>
        </p:nvCxnSpPr>
        <p:spPr>
          <a:xfrm flipV="1">
            <a:off x="2743200" y="6000750"/>
            <a:ext cx="0" cy="22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B5096B5A-CBDC-4231-9383-08A5EF0C4627}"/>
              </a:ext>
            </a:extLst>
          </p:cNvPr>
          <p:cNvPicPr>
            <a:picLocks noChangeAspect="1"/>
          </p:cNvPicPr>
          <p:nvPr/>
        </p:nvPicPr>
        <p:blipFill>
          <a:blip r:embed="rId5"/>
          <a:stretch>
            <a:fillRect/>
          </a:stretch>
        </p:blipFill>
        <p:spPr>
          <a:xfrm>
            <a:off x="3522094" y="6188671"/>
            <a:ext cx="4640982" cy="274344"/>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Tx/>
              <a:buChar char="-"/>
            </a:pPr>
            <a:r>
              <a:rPr lang="en-US" dirty="0"/>
              <a:t>Now we will modularize our formatter code by creating a new reusable JavaScript file for the formatter.</a:t>
            </a:r>
          </a:p>
          <a:p>
            <a:pPr marL="285750" indent="-285750">
              <a:buFontTx/>
              <a:buChar char="-"/>
            </a:pPr>
            <a:r>
              <a:rPr lang="en-US" dirty="0"/>
              <a:t>There will be no change on our current output.</a:t>
            </a:r>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a:p>
            <a:pPr marL="285750" indent="-285750">
              <a:buFontTx/>
              <a:buChar char="-"/>
            </a:pPr>
            <a:r>
              <a:rPr lang="en-US" dirty="0">
                <a:hlinkClick r:id="rId5"/>
              </a:rPr>
              <a:t>BaseController.js</a:t>
            </a:r>
            <a:endParaRPr lang="en-US" dirty="0"/>
          </a:p>
          <a:p>
            <a:pPr marL="285750" indent="-285750">
              <a:buFontTx/>
              <a:buChar char="-"/>
            </a:pPr>
            <a:r>
              <a:rPr lang="en-US" dirty="0">
                <a:hlinkClick r:id="rId6"/>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AB41181B-B21D-2A4C-DF85-946B749C8141}"/>
              </a:ext>
            </a:extLst>
          </p:cNvPr>
          <p:cNvPicPr>
            <a:picLocks noChangeAspect="1"/>
          </p:cNvPicPr>
          <p:nvPr/>
        </p:nvPicPr>
        <p:blipFill>
          <a:blip r:embed="rId7"/>
          <a:stretch>
            <a:fillRect/>
          </a:stretch>
        </p:blipFill>
        <p:spPr>
          <a:xfrm>
            <a:off x="4431672" y="2071751"/>
            <a:ext cx="6991735" cy="30580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5206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apply formatter for multiple path</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When we there are two fields bind in one </a:t>
            </a:r>
          </a:p>
          <a:p>
            <a:r>
              <a:rPr lang="en-US" dirty="0"/>
              <a:t>     for </a:t>
            </a:r>
            <a:r>
              <a:rPr lang="en-US" dirty="0" err="1"/>
              <a:t>e.g</a:t>
            </a:r>
            <a:r>
              <a:rPr lang="en-US" dirty="0"/>
              <a:t>: </a:t>
            </a:r>
          </a:p>
          <a:p>
            <a:endParaRPr lang="en-US" dirty="0"/>
          </a:p>
          <a:p>
            <a:pPr marL="285750" indent="-285750">
              <a:buFont typeface="Arial" panose="020B0604020202020204" pitchFamily="34" charset="0"/>
              <a:buChar char="•"/>
            </a:pPr>
            <a:r>
              <a:rPr lang="en-US" dirty="0"/>
              <a:t>Here we have to bind in a little different format and the format will be </a:t>
            </a:r>
          </a:p>
          <a:p>
            <a:r>
              <a:rPr lang="en-US" dirty="0"/>
              <a:t>     </a:t>
            </a:r>
            <a:r>
              <a:rPr lang="en-US" dirty="0">
                <a:highlight>
                  <a:srgbClr val="00FFFF"/>
                </a:highlight>
              </a:rPr>
              <a:t>“{  parts : [{path : ‘</a:t>
            </a:r>
            <a:r>
              <a:rPr lang="en-US" b="1" dirty="0">
                <a:highlight>
                  <a:srgbClr val="00FFFF"/>
                </a:highlight>
              </a:rPr>
              <a:t>salary’</a:t>
            </a:r>
            <a:r>
              <a:rPr lang="en-US" dirty="0">
                <a:highlight>
                  <a:srgbClr val="00FFFF"/>
                </a:highlight>
              </a:rPr>
              <a:t>},{path : ‘</a:t>
            </a:r>
            <a:r>
              <a:rPr lang="en-US" b="1" dirty="0">
                <a:highlight>
                  <a:srgbClr val="00FFFF"/>
                </a:highlight>
              </a:rPr>
              <a:t>currency’</a:t>
            </a:r>
            <a:r>
              <a:rPr lang="en-US" dirty="0">
                <a:highlight>
                  <a:srgbClr val="00FFFF"/>
                </a:highlight>
              </a:rPr>
              <a:t>}] , formatter : </a:t>
            </a:r>
            <a:r>
              <a:rPr lang="en-US" b="1" dirty="0">
                <a:highlight>
                  <a:srgbClr val="00FFFF"/>
                </a:highlight>
              </a:rPr>
              <a:t>'</a:t>
            </a:r>
            <a:r>
              <a:rPr lang="en-US" b="1" dirty="0" err="1">
                <a:highlight>
                  <a:srgbClr val="00FFFF"/>
                </a:highlight>
              </a:rPr>
              <a:t>formatter.formatterfunction</a:t>
            </a:r>
            <a:r>
              <a:rPr lang="en-US" b="1" dirty="0">
                <a:highlight>
                  <a:srgbClr val="00FFFF"/>
                </a:highlight>
              </a:rPr>
              <a:t>’</a:t>
            </a:r>
            <a:r>
              <a:rPr lang="en-US" dirty="0">
                <a:highlight>
                  <a:srgbClr val="00FFFF"/>
                </a:highlight>
              </a:rPr>
              <a:t> }”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288E42-25DD-4866-8CC6-B854AB883210}"/>
              </a:ext>
            </a:extLst>
          </p:cNvPr>
          <p:cNvPicPr>
            <a:picLocks noChangeAspect="1"/>
          </p:cNvPicPr>
          <p:nvPr/>
        </p:nvPicPr>
        <p:blipFill>
          <a:blip r:embed="rId3"/>
          <a:stretch>
            <a:fillRect/>
          </a:stretch>
        </p:blipFill>
        <p:spPr>
          <a:xfrm>
            <a:off x="1354347" y="1204887"/>
            <a:ext cx="2491956" cy="213378"/>
          </a:xfrm>
          <a:prstGeom prst="rect">
            <a:avLst/>
          </a:prstGeom>
        </p:spPr>
      </p:pic>
      <p:pic>
        <p:nvPicPr>
          <p:cNvPr id="5" name="Picture 4">
            <a:extLst>
              <a:ext uri="{FF2B5EF4-FFF2-40B4-BE49-F238E27FC236}">
                <a16:creationId xmlns:a16="http://schemas.microsoft.com/office/drawing/2014/main" id="{1C3F8928-43C4-6043-6FB9-09AACA130C66}"/>
              </a:ext>
            </a:extLst>
          </p:cNvPr>
          <p:cNvPicPr>
            <a:picLocks noChangeAspect="1"/>
          </p:cNvPicPr>
          <p:nvPr/>
        </p:nvPicPr>
        <p:blipFill>
          <a:blip r:embed="rId4"/>
          <a:stretch>
            <a:fillRect/>
          </a:stretch>
        </p:blipFill>
        <p:spPr>
          <a:xfrm>
            <a:off x="3249683" y="2867653"/>
            <a:ext cx="5692633" cy="2712955"/>
          </a:xfrm>
          <a:prstGeom prst="rect">
            <a:avLst/>
          </a:prstGeom>
        </p:spPr>
      </p:pic>
    </p:spTree>
    <p:extLst>
      <p:ext uri="{BB962C8B-B14F-4D97-AF65-F5344CB8AC3E}">
        <p14:creationId xmlns:p14="http://schemas.microsoft.com/office/powerpoint/2010/main" val="3837944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Currency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Now we will format the currency amount for the employee salary.</a:t>
            </a:r>
          </a:p>
          <a:p>
            <a:pPr marL="285750" indent="-285750">
              <a:buFont typeface="Calibri" panose="020F0502020204030204" pitchFamily="34" charset="0"/>
              <a:buChar char="⁻"/>
            </a:pPr>
            <a:r>
              <a:rPr lang="en-US" dirty="0"/>
              <a:t>We will format the number according to the currency and also display the currency symbol.</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7BB763B2-CC45-3FEA-459E-A5BBE2381D68}"/>
              </a:ext>
            </a:extLst>
          </p:cNvPr>
          <p:cNvPicPr>
            <a:picLocks noChangeAspect="1"/>
          </p:cNvPicPr>
          <p:nvPr/>
        </p:nvPicPr>
        <p:blipFill>
          <a:blip r:embed="rId5"/>
          <a:stretch>
            <a:fillRect/>
          </a:stretch>
        </p:blipFill>
        <p:spPr>
          <a:xfrm>
            <a:off x="4542556" y="2071917"/>
            <a:ext cx="6838122" cy="32745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9168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939"/>
          </a:xfrm>
          <a:prstGeom prst="rect">
            <a:avLst/>
          </a:prstGeom>
          <a:noFill/>
        </p:spPr>
        <p:txBody>
          <a:bodyPr wrap="square" rtlCol="0">
            <a:spAutoFit/>
          </a:bodyPr>
          <a:lstStyle/>
          <a:p>
            <a:r>
              <a:rPr lang="en-US" dirty="0"/>
              <a:t>UI stands for user interface but UX stands for User Experience</a:t>
            </a:r>
          </a:p>
          <a:p>
            <a:r>
              <a:rPr lang="en-US" dirty="0"/>
              <a:t>UI is technical view point of our application interface which will be used to take and provide information to the user but UX is psychological and emotions of the app.</a:t>
            </a:r>
          </a:p>
          <a:p>
            <a:r>
              <a:rPr lang="en-US" dirty="0"/>
              <a:t>We can change the UI but we cannot change UX</a:t>
            </a:r>
          </a:p>
          <a:p>
            <a:r>
              <a:rPr lang="en-US" dirty="0"/>
              <a:t>Take an example of modern world of apps, where no one needs to give you training to use amazon, uber, eBay etc.</a:t>
            </a:r>
          </a:p>
          <a:p>
            <a:pPr defTabSz="914126"/>
            <a:endParaRPr lang="en-US" sz="1799" dirty="0">
              <a:solidFill>
                <a:prstClr val="black"/>
              </a:solidFill>
              <a:latin typeface="Calibri"/>
            </a:endParaRPr>
          </a:p>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486" y="3264010"/>
            <a:ext cx="5838197" cy="334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D6074F9-173D-472D-8AED-7F9F9683C333}"/>
              </a:ext>
            </a:extLst>
          </p:cNvPr>
          <p:cNvPicPr>
            <a:picLocks noChangeAspect="1"/>
          </p:cNvPicPr>
          <p:nvPr/>
        </p:nvPicPr>
        <p:blipFill>
          <a:blip r:embed="rId2"/>
          <a:stretch>
            <a:fillRect/>
          </a:stretch>
        </p:blipFill>
        <p:spPr>
          <a:xfrm>
            <a:off x="848538" y="2240782"/>
            <a:ext cx="9927770" cy="4398557"/>
          </a:xfrm>
          <a:prstGeom prst="rect">
            <a:avLst/>
          </a:prstGeom>
        </p:spPr>
      </p:pic>
      <p:sp>
        <p:nvSpPr>
          <p:cNvPr id="61" name="Title 3">
            <a:extLst>
              <a:ext uri="{FF2B5EF4-FFF2-40B4-BE49-F238E27FC236}">
                <a16:creationId xmlns:a16="http://schemas.microsoft.com/office/drawing/2014/main" id="{F39D8913-D3C5-452A-B93E-2FEF05113049}"/>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V/S Fiori</a:t>
            </a:r>
          </a:p>
        </p:txBody>
      </p:sp>
      <p:sp>
        <p:nvSpPr>
          <p:cNvPr id="62" name="TextBox 61">
            <a:extLst>
              <a:ext uri="{FF2B5EF4-FFF2-40B4-BE49-F238E27FC236}">
                <a16:creationId xmlns:a16="http://schemas.microsoft.com/office/drawing/2014/main" id="{D957B81B-8D54-4EF7-9677-017A4B07A0CD}"/>
              </a:ext>
            </a:extLst>
          </p:cNvPr>
          <p:cNvSpPr txBox="1"/>
          <p:nvPr/>
        </p:nvSpPr>
        <p:spPr>
          <a:xfrm>
            <a:off x="261764" y="779090"/>
            <a:ext cx="1110131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SAPUI5 is used to design UI but SAP Fiori is used to create User experience. Fiori apps are technically built on SAP UI5 only but they follow guidelines which are provided by sap and proven golden path for development of apps.</a:t>
            </a:r>
          </a:p>
          <a:p>
            <a:pPr marL="285750" indent="-285750" algn="just">
              <a:buFont typeface="Wingdings" panose="05000000000000000000" pitchFamily="2" charset="2"/>
              <a:buChar char="§"/>
            </a:pPr>
            <a:r>
              <a:rPr lang="en-US" dirty="0"/>
              <a:t>SAP Fiori provides also the pre-defined templates like master details, object list page, worklist etc. which brings our UI more closer to User experience.</a:t>
            </a:r>
          </a:p>
        </p:txBody>
      </p:sp>
      <p:pic>
        <p:nvPicPr>
          <p:cNvPr id="64" name="Picture 63">
            <a:extLst>
              <a:ext uri="{FF2B5EF4-FFF2-40B4-BE49-F238E27FC236}">
                <a16:creationId xmlns:a16="http://schemas.microsoft.com/office/drawing/2014/main" id="{1CB23C23-6675-4043-BE5E-664F239773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Footer Placeholder 45">
            <a:extLst>
              <a:ext uri="{FF2B5EF4-FFF2-40B4-BE49-F238E27FC236}">
                <a16:creationId xmlns:a16="http://schemas.microsoft.com/office/drawing/2014/main" id="{2CDB0FB3-E6E3-4FAD-99B8-13718BBD566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40669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480131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XML Model</a:t>
            </a:r>
          </a:p>
          <a:p>
            <a:pPr marL="285750" indent="-285750">
              <a:buClr>
                <a:schemeClr val="tx1"/>
              </a:buClr>
              <a:buFont typeface="Arial" panose="020B0604020202020204" pitchFamily="34" charset="0"/>
              <a:buChar char="•"/>
            </a:pPr>
            <a:r>
              <a:rPr lang="en-US" dirty="0"/>
              <a:t>Resource Model</a:t>
            </a:r>
          </a:p>
          <a:p>
            <a:pPr marL="285750" indent="-285750">
              <a:buClr>
                <a:schemeClr val="tx1"/>
              </a:buClr>
              <a:buFont typeface="Arial" panose="020B0604020202020204" pitchFamily="34" charset="0"/>
              <a:buChar char="•"/>
            </a:pPr>
            <a:r>
              <a:rPr lang="en-US" dirty="0"/>
              <a:t>Concept of BaseController</a:t>
            </a:r>
          </a:p>
          <a:p>
            <a:pPr marL="285750" indent="-285750">
              <a:buClr>
                <a:schemeClr val="tx1"/>
              </a:buClr>
              <a:buFont typeface="Arial" panose="020B0604020202020204" pitchFamily="34" charset="0"/>
              <a:buChar char="•"/>
            </a:pPr>
            <a:r>
              <a:rPr lang="en-US" dirty="0"/>
              <a:t>Formatter</a:t>
            </a:r>
          </a:p>
          <a:p>
            <a:pPr marL="285750" indent="-285750">
              <a:buClr>
                <a:schemeClr val="tx1"/>
              </a:buClr>
              <a:buFont typeface="Arial" panose="020B0604020202020204" pitchFamily="34" charset="0"/>
              <a:buChar char="•"/>
            </a:pPr>
            <a:r>
              <a:rPr lang="en-US" dirty="0"/>
              <a:t>How to create a formatter</a:t>
            </a:r>
          </a:p>
          <a:p>
            <a:pPr marL="285750" indent="-285750">
              <a:buClr>
                <a:schemeClr val="tx1"/>
              </a:buClr>
              <a:buFont typeface="Arial" panose="020B0604020202020204" pitchFamily="34" charset="0"/>
              <a:buChar char="•"/>
            </a:pPr>
            <a:r>
              <a:rPr lang="en-US" dirty="0"/>
              <a:t>Using the predefined Formatter Classes</a:t>
            </a:r>
          </a:p>
          <a:p>
            <a:pPr marL="285750" indent="-285750">
              <a:buClr>
                <a:schemeClr val="tx1"/>
              </a:buClr>
              <a:buFont typeface="Arial" panose="020B0604020202020204" pitchFamily="34" charset="0"/>
              <a:buChar char="•"/>
            </a:pPr>
            <a:r>
              <a:rPr lang="en-US" dirty="0"/>
              <a:t>User Experience V/S User Interface</a:t>
            </a:r>
          </a:p>
          <a:p>
            <a:pPr marL="285750" indent="-285750">
              <a:buClr>
                <a:schemeClr val="tx1"/>
              </a:buClr>
              <a:buFont typeface="Arial" panose="020B0604020202020204" pitchFamily="34" charset="0"/>
              <a:buChar char="•"/>
            </a:pPr>
            <a:r>
              <a:rPr lang="en-US" dirty="0"/>
              <a:t>UI5 vs Fiori</a:t>
            </a:r>
          </a:p>
          <a:p>
            <a:pPr marL="285750" indent="-285750">
              <a:buClr>
                <a:schemeClr val="tx1"/>
              </a:buClr>
              <a:buFont typeface="Arial" panose="020B0604020202020204" pitchFamily="34" charset="0"/>
              <a:buChar char="•"/>
            </a:pPr>
            <a:r>
              <a:rPr lang="en-US" dirty="0"/>
              <a:t>What is Fiori?</a:t>
            </a:r>
          </a:p>
          <a:p>
            <a:pPr marL="285750" indent="-285750">
              <a:buClr>
                <a:schemeClr val="tx1"/>
              </a:buClr>
              <a:buFont typeface="Arial" panose="020B0604020202020204" pitchFamily="34" charset="0"/>
              <a:buChar char="•"/>
            </a:pPr>
            <a:r>
              <a:rPr lang="en-US" dirty="0"/>
              <a:t>Structure of Fiori App</a:t>
            </a:r>
          </a:p>
          <a:p>
            <a:pPr marL="285750" indent="-285750">
              <a:buClr>
                <a:schemeClr val="tx1"/>
              </a:buClr>
              <a:buFont typeface="Arial" panose="020B0604020202020204" pitchFamily="34" charset="0"/>
              <a:buChar char="•"/>
            </a:pPr>
            <a:r>
              <a:rPr lang="en-US" dirty="0"/>
              <a:t>Introduction to Component.js File</a:t>
            </a:r>
          </a:p>
          <a:p>
            <a:pPr marL="285750" indent="-285750">
              <a:buClr>
                <a:schemeClr val="tx1"/>
              </a:buClr>
              <a:buFont typeface="Arial" panose="020B0604020202020204" pitchFamily="34" charset="0"/>
              <a:buChar char="•"/>
            </a:pPr>
            <a:r>
              <a:rPr lang="en-US" dirty="0"/>
              <a:t>Creating our first fiori like app</a:t>
            </a:r>
          </a:p>
          <a:p>
            <a:pPr marL="285750" indent="-285750">
              <a:buClr>
                <a:schemeClr val="tx1"/>
              </a:buClr>
              <a:buFont typeface="Arial" panose="020B0604020202020204" pitchFamily="34" charset="0"/>
              <a:buChar char="•"/>
            </a:pPr>
            <a:r>
              <a:rPr lang="en-US" dirty="0"/>
              <a:t>Understanding the App Container</a:t>
            </a:r>
          </a:p>
          <a:p>
            <a:pPr marL="285750" indent="-285750">
              <a:buClr>
                <a:schemeClr val="tx1"/>
              </a:buClr>
              <a:buFont typeface="Arial" panose="020B0604020202020204" pitchFamily="34" charset="0"/>
              <a:buChar char="•"/>
            </a:pPr>
            <a:r>
              <a:rPr lang="en-US" dirty="0"/>
              <a:t>Working with multiple views</a:t>
            </a:r>
          </a:p>
          <a:p>
            <a:pPr marL="285750" indent="-285750">
              <a:buClr>
                <a:schemeClr val="tx1"/>
              </a:buClr>
              <a:buFont typeface="Arial" panose="020B0604020202020204" pitchFamily="34" charset="0"/>
              <a:buChar char="•"/>
            </a:pPr>
            <a:r>
              <a:rPr lang="en-US" dirty="0"/>
              <a:t>Navigation between the views</a:t>
            </a:r>
          </a:p>
          <a:p>
            <a:pPr marL="285750" indent="-285750">
              <a:buClr>
                <a:schemeClr val="tx1"/>
              </a:buClr>
              <a:buFont typeface="Arial" panose="020B0604020202020204" pitchFamily="34" charset="0"/>
              <a:buChar char="•"/>
            </a:pPr>
            <a:r>
              <a:rPr lang="en-US" dirty="0"/>
              <a:t>Introduction to Manifest.json file</a:t>
            </a:r>
          </a:p>
          <a:p>
            <a:pPr marL="285750" indent="-285750">
              <a:buClr>
                <a:schemeClr val="tx1"/>
              </a:buClr>
              <a:buFont typeface="Arial" panose="020B0604020202020204" pitchFamily="34" charset="0"/>
              <a:buChar char="•"/>
            </a:pPr>
            <a:r>
              <a:rPr lang="en-US" dirty="0"/>
              <a:t>Section of manifest.json</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427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Fiori Like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Create a new folder named </a:t>
            </a:r>
            <a:r>
              <a:rPr lang="en-US" b="1" dirty="0">
                <a:solidFill>
                  <a:schemeClr val="accent6"/>
                </a:solidFill>
              </a:rPr>
              <a:t>fiorilikeapp</a:t>
            </a:r>
            <a:r>
              <a:rPr lang="en-US" dirty="0"/>
              <a:t> in our projects directory, using the command </a:t>
            </a:r>
            <a:r>
              <a:rPr lang="en-US" i="1" dirty="0">
                <a:solidFill>
                  <a:schemeClr val="accent6"/>
                </a:solidFill>
              </a:rPr>
              <a:t>mkdir fiorilikeapp.</a:t>
            </a:r>
          </a:p>
          <a:p>
            <a:pPr marL="285750" indent="-285750" algn="just">
              <a:buFont typeface="Wingdings" panose="05000000000000000000" pitchFamily="2" charset="2"/>
              <a:buChar char="§"/>
            </a:pPr>
            <a:r>
              <a:rPr lang="en-US" dirty="0"/>
              <a:t>Now navigate to the newly created folder using the command </a:t>
            </a:r>
            <a:r>
              <a:rPr lang="en-US" b="1" dirty="0">
                <a:solidFill>
                  <a:schemeClr val="accent6"/>
                </a:solidFill>
              </a:rPr>
              <a:t>cd fiorilikeapp</a:t>
            </a:r>
            <a:r>
              <a:rPr lang="en-US" dirty="0"/>
              <a:t>, and then create a webapp folder inside this newly created folder using the command </a:t>
            </a:r>
            <a:r>
              <a:rPr lang="en-US" b="1" dirty="0">
                <a:solidFill>
                  <a:schemeClr val="accent6"/>
                </a:solidFill>
              </a:rPr>
              <a:t>mkdir webapp</a:t>
            </a:r>
            <a:r>
              <a:rPr lang="en-US" b="1" dirty="0"/>
              <a:t>. </a:t>
            </a:r>
            <a:r>
              <a:rPr lang="en-US" dirty="0"/>
              <a:t>Then move inside this folder using command </a:t>
            </a:r>
            <a:r>
              <a:rPr lang="en-US" dirty="0">
                <a:solidFill>
                  <a:schemeClr val="accent6"/>
                </a:solidFill>
              </a:rPr>
              <a:t>cd webapp</a:t>
            </a:r>
            <a:r>
              <a:rPr lang="en-US" dirty="0"/>
              <a:t>.</a:t>
            </a:r>
          </a:p>
          <a:p>
            <a:pPr marL="285750" indent="-285750" algn="just">
              <a:buFont typeface="Wingdings" panose="05000000000000000000" pitchFamily="2" charset="2"/>
              <a:buChar char="§"/>
            </a:pPr>
            <a:r>
              <a:rPr lang="en-US" dirty="0"/>
              <a:t>Now create two files in the webapp folder using the commands </a:t>
            </a:r>
            <a:r>
              <a:rPr lang="en-US" dirty="0">
                <a:solidFill>
                  <a:schemeClr val="accent6"/>
                </a:solidFill>
              </a:rPr>
              <a:t>touch index.html </a:t>
            </a:r>
            <a:r>
              <a:rPr lang="en-US" dirty="0"/>
              <a:t>and </a:t>
            </a:r>
            <a:r>
              <a:rPr lang="en-US" dirty="0">
                <a:solidFill>
                  <a:schemeClr val="accent6"/>
                </a:solidFill>
              </a:rPr>
              <a:t>touch Component.js</a:t>
            </a:r>
          </a:p>
          <a:p>
            <a:pPr marL="285750" indent="-285750" algn="just">
              <a:buFont typeface="Wingdings" panose="05000000000000000000" pitchFamily="2" charset="2"/>
              <a:buChar char="§"/>
            </a:pPr>
            <a:r>
              <a:rPr lang="en-US" dirty="0"/>
              <a:t>After this create a </a:t>
            </a:r>
            <a:r>
              <a:rPr lang="en-US" dirty="0">
                <a:solidFill>
                  <a:schemeClr val="accent6"/>
                </a:solidFill>
              </a:rPr>
              <a:t>App view </a:t>
            </a:r>
            <a:r>
              <a:rPr lang="en-US" dirty="0"/>
              <a:t>and </a:t>
            </a:r>
            <a:r>
              <a:rPr lang="en-US" dirty="0">
                <a:solidFill>
                  <a:schemeClr val="accent6"/>
                </a:solidFill>
              </a:rPr>
              <a:t>App controller </a:t>
            </a:r>
            <a:r>
              <a:rPr lang="en-US" dirty="0"/>
              <a:t>in the respective </a:t>
            </a:r>
            <a:r>
              <a:rPr lang="en-US" dirty="0">
                <a:solidFill>
                  <a:schemeClr val="accent6"/>
                </a:solidFill>
              </a:rPr>
              <a:t>view folder </a:t>
            </a:r>
            <a:r>
              <a:rPr lang="en-US" dirty="0"/>
              <a:t>and </a:t>
            </a:r>
            <a:r>
              <a:rPr lang="en-US" dirty="0">
                <a:solidFill>
                  <a:schemeClr val="accent6"/>
                </a:solidFill>
              </a:rPr>
              <a:t>controller folder</a:t>
            </a:r>
            <a:r>
              <a:rPr lang="en-US" dirty="0"/>
              <a:t>.</a:t>
            </a:r>
          </a:p>
          <a:p>
            <a:pPr algn="just"/>
            <a:r>
              <a:rPr lang="en-US" dirty="0"/>
              <a:t>Once the files are created paste the code from below links. </a:t>
            </a:r>
          </a:p>
          <a:p>
            <a:pPr algn="just"/>
            <a:endParaRPr lang="en-US" dirty="0"/>
          </a:p>
          <a:p>
            <a:pPr algn="just"/>
            <a:r>
              <a:rPr lang="en-US" dirty="0"/>
              <a:t>Code links:</a:t>
            </a:r>
          </a:p>
          <a:p>
            <a:pPr marL="285750" indent="-285750" algn="just">
              <a:buFontTx/>
              <a:buChar char="-"/>
            </a:pPr>
            <a:r>
              <a:rPr lang="en-US" dirty="0">
                <a:hlinkClick r:id="rId3"/>
              </a:rPr>
              <a:t>index.html</a:t>
            </a:r>
            <a:endParaRPr lang="en-US" dirty="0"/>
          </a:p>
          <a:p>
            <a:pPr marL="285750" indent="-285750" algn="just">
              <a:buFontTx/>
              <a:buChar char="-"/>
            </a:pPr>
            <a:r>
              <a:rPr lang="en-US" dirty="0">
                <a:hlinkClick r:id="rId4"/>
              </a:rPr>
              <a:t>Component.js</a:t>
            </a:r>
            <a:endParaRPr lang="en-US" dirty="0"/>
          </a:p>
          <a:p>
            <a:pPr marL="285750" indent="-285750" algn="just">
              <a:buFontTx/>
              <a:buChar char="-"/>
            </a:pPr>
            <a:r>
              <a:rPr lang="en-US" dirty="0">
                <a:hlinkClick r:id="rId5"/>
              </a:rPr>
              <a:t>App.view.xml</a:t>
            </a:r>
            <a:endParaRPr lang="en-US" dirty="0"/>
          </a:p>
          <a:p>
            <a:pPr marL="285750" indent="-285750" algn="just">
              <a:buFontTx/>
              <a:buChar char="-"/>
            </a:pPr>
            <a:r>
              <a:rPr lang="en-US" dirty="0">
                <a:hlinkClick r:id="rId6"/>
              </a:rPr>
              <a:t>App.controller.js</a:t>
            </a:r>
            <a:endParaRPr lang="en-US" dirty="0"/>
          </a:p>
          <a:p>
            <a:pPr algn="just"/>
            <a:endParaRPr lang="en-US" dirty="0"/>
          </a:p>
          <a:p>
            <a:pPr algn="just"/>
            <a:r>
              <a:rPr lang="en-US" dirty="0"/>
              <a:t>Namespace naming convention: “</a:t>
            </a:r>
            <a:r>
              <a:rPr lang="en-US" b="1" dirty="0">
                <a:solidFill>
                  <a:schemeClr val="accent6"/>
                </a:solidFill>
              </a:rPr>
              <a:t>company.area.project</a:t>
            </a:r>
            <a:r>
              <a:rPr lang="en-US" dirty="0"/>
              <a:t>”</a:t>
            </a:r>
          </a:p>
          <a:p>
            <a:pPr algn="just"/>
            <a:r>
              <a:rPr lang="en-US" dirty="0"/>
              <a:t>Example: </a:t>
            </a:r>
          </a:p>
          <a:p>
            <a:pPr algn="just"/>
            <a:r>
              <a:rPr lang="en-US" dirty="0"/>
              <a:t>	</a:t>
            </a:r>
            <a:r>
              <a:rPr lang="en-US" dirty="0">
                <a:solidFill>
                  <a:schemeClr val="accent6"/>
                </a:solidFill>
              </a:rPr>
              <a:t>ibm.fin.ar</a:t>
            </a:r>
          </a:p>
          <a:p>
            <a:pPr algn="just"/>
            <a:r>
              <a:rPr lang="en-US" dirty="0">
                <a:solidFill>
                  <a:schemeClr val="accent6"/>
                </a:solidFill>
              </a:rPr>
              <a:t>	emc2.fin.ar</a:t>
            </a:r>
          </a:p>
          <a:p>
            <a:pPr algn="just"/>
            <a:r>
              <a:rPr lang="en-US" dirty="0">
                <a:solidFill>
                  <a:schemeClr val="accent6"/>
                </a:solidFill>
              </a:rPr>
              <a:t>	ibm.hr.payroll</a:t>
            </a:r>
          </a:p>
          <a:p>
            <a:pPr algn="just"/>
            <a:r>
              <a:rPr lang="en-US" dirty="0">
                <a:solidFill>
                  <a:schemeClr val="accent6"/>
                </a:solidFill>
              </a:rPr>
              <a:t>	ibm.fin.ap</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04F5667-C0E1-4DB5-BFAA-D490B14532FC}"/>
              </a:ext>
            </a:extLst>
          </p:cNvPr>
          <p:cNvPicPr>
            <a:picLocks noChangeAspect="1"/>
          </p:cNvPicPr>
          <p:nvPr/>
        </p:nvPicPr>
        <p:blipFill>
          <a:blip r:embed="rId7"/>
          <a:stretch>
            <a:fillRect/>
          </a:stretch>
        </p:blipFill>
        <p:spPr>
          <a:xfrm>
            <a:off x="8038681" y="2915736"/>
            <a:ext cx="3609023" cy="3163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B0F00B-CF3C-47BD-87BC-7633281E3C1B}"/>
              </a:ext>
            </a:extLst>
          </p:cNvPr>
          <p:cNvPicPr>
            <a:picLocks noChangeAspect="1"/>
          </p:cNvPicPr>
          <p:nvPr/>
        </p:nvPicPr>
        <p:blipFill>
          <a:blip r:embed="rId8"/>
          <a:stretch>
            <a:fillRect/>
          </a:stretch>
        </p:blipFill>
        <p:spPr>
          <a:xfrm>
            <a:off x="5842585" y="2915736"/>
            <a:ext cx="1983587" cy="1847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73210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a:t>
            </a:r>
          </a:p>
          <a:p>
            <a:pPr algn="just"/>
            <a:r>
              <a:rPr lang="en-US" dirty="0"/>
              <a:t>The App view will behave as a container for other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95E42EF-3441-4E34-8D84-C175F57157B4}"/>
              </a:ext>
            </a:extLst>
          </p:cNvPr>
          <p:cNvPicPr>
            <a:picLocks noChangeAspect="1"/>
          </p:cNvPicPr>
          <p:nvPr/>
        </p:nvPicPr>
        <p:blipFill>
          <a:blip r:embed="rId3"/>
          <a:stretch>
            <a:fillRect/>
          </a:stretch>
        </p:blipFill>
        <p:spPr>
          <a:xfrm>
            <a:off x="2707249" y="2042094"/>
            <a:ext cx="6029467" cy="4627265"/>
          </a:xfrm>
          <a:prstGeom prst="rect">
            <a:avLst/>
          </a:prstGeom>
        </p:spPr>
      </p:pic>
    </p:spTree>
    <p:extLst>
      <p:ext uri="{BB962C8B-B14F-4D97-AF65-F5344CB8AC3E}">
        <p14:creationId xmlns:p14="http://schemas.microsoft.com/office/powerpoint/2010/main" val="3618373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Working with multiple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Wingdings" panose="05000000000000000000" pitchFamily="2" charset="2"/>
              <a:buChar char="§"/>
            </a:pPr>
            <a:r>
              <a:rPr lang="en-US" dirty="0"/>
              <a:t>Now to understand how the app container works we will add two new views (</a:t>
            </a:r>
            <a:r>
              <a:rPr lang="en-US" b="1" dirty="0">
                <a:solidFill>
                  <a:schemeClr val="accent6"/>
                </a:solidFill>
              </a:rPr>
              <a:t>View1 and View2</a:t>
            </a:r>
            <a:r>
              <a:rPr lang="en-US" dirty="0"/>
              <a:t>).</a:t>
            </a:r>
          </a:p>
          <a:p>
            <a:pPr marL="285750" indent="-285750">
              <a:buFont typeface="Wingdings" panose="05000000000000000000" pitchFamily="2" charset="2"/>
              <a:buChar char="§"/>
            </a:pPr>
            <a:r>
              <a:rPr lang="en-US" dirty="0"/>
              <a:t>Similarly we have to create a </a:t>
            </a:r>
            <a:r>
              <a:rPr lang="en-US" b="1" dirty="0">
                <a:solidFill>
                  <a:schemeClr val="accent6"/>
                </a:solidFill>
              </a:rPr>
              <a:t>View1 controller </a:t>
            </a:r>
            <a:r>
              <a:rPr lang="en-US" dirty="0"/>
              <a:t>and </a:t>
            </a:r>
            <a:r>
              <a:rPr lang="en-US" b="1" dirty="0">
                <a:solidFill>
                  <a:schemeClr val="accent6"/>
                </a:solidFill>
              </a:rPr>
              <a:t>View2 controller</a:t>
            </a:r>
            <a:r>
              <a:rPr lang="en-US" dirty="0"/>
              <a:t>.</a:t>
            </a:r>
          </a:p>
          <a:p>
            <a:pPr marL="285750" indent="-285750">
              <a:buFont typeface="Wingdings" panose="05000000000000000000" pitchFamily="2" charset="2"/>
              <a:buChar char="§"/>
            </a:pPr>
            <a:r>
              <a:rPr lang="en-US" dirty="0"/>
              <a:t>Since we are using multiple controllers we should also create a </a:t>
            </a:r>
            <a:r>
              <a:rPr lang="en-US" b="1" dirty="0">
                <a:solidFill>
                  <a:schemeClr val="accent6"/>
                </a:solidFill>
              </a:rPr>
              <a:t>Base Controller </a:t>
            </a:r>
            <a:r>
              <a:rPr lang="en-US" dirty="0"/>
              <a:t>to inherit the controller class at one place.</a:t>
            </a:r>
          </a:p>
          <a:p>
            <a:pPr marL="285750" indent="-285750">
              <a:buFont typeface="Wingdings" panose="05000000000000000000" pitchFamily="2" charset="2"/>
              <a:buChar char="§"/>
            </a:pPr>
            <a:r>
              <a:rPr lang="en-US" dirty="0"/>
              <a:t>Once these files are created, copy the code from below links.</a:t>
            </a:r>
          </a:p>
          <a:p>
            <a:pPr marL="285750" indent="-285750">
              <a:buFont typeface="Wingdings" panose="05000000000000000000" pitchFamily="2" charset="2"/>
              <a:buChar char="§"/>
            </a:pPr>
            <a:r>
              <a:rPr lang="en-US" dirty="0"/>
              <a:t>For this exercise we will create a Button on both View1 and View2. On press of that buttons we will navigate to the another view. View1 to View2 and vice-versa.</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hlinkClick r:id="rId3"/>
              </a:rPr>
              <a:t>App.view.xml</a:t>
            </a:r>
            <a:endParaRPr lang="en-US" dirty="0"/>
          </a:p>
          <a:p>
            <a:pPr marL="285750" indent="-285750">
              <a:buFontTx/>
              <a:buChar char="-"/>
            </a:pPr>
            <a:r>
              <a:rPr lang="en-US" dirty="0">
                <a:hlinkClick r:id="rId4"/>
              </a:rPr>
              <a:t>App.controller.js</a:t>
            </a:r>
            <a:endParaRPr lang="en-US" dirty="0"/>
          </a:p>
          <a:p>
            <a:pPr marL="285750" indent="-285750">
              <a:buFontTx/>
              <a:buChar char="-"/>
            </a:pPr>
            <a:r>
              <a:rPr lang="en-US" dirty="0">
                <a:hlinkClick r:id="rId5"/>
              </a:rPr>
              <a:t>View1.view.xml</a:t>
            </a:r>
            <a:endParaRPr lang="en-US" dirty="0"/>
          </a:p>
          <a:p>
            <a:pPr marL="285750" indent="-285750">
              <a:buFontTx/>
              <a:buChar char="-"/>
            </a:pPr>
            <a:r>
              <a:rPr lang="en-US" dirty="0">
                <a:hlinkClick r:id="rId6"/>
              </a:rPr>
              <a:t>View1.controller.js</a:t>
            </a:r>
            <a:endParaRPr lang="en-US" dirty="0"/>
          </a:p>
          <a:p>
            <a:pPr marL="285750" indent="-285750">
              <a:buFontTx/>
              <a:buChar char="-"/>
            </a:pPr>
            <a:r>
              <a:rPr lang="en-US" dirty="0">
                <a:hlinkClick r:id="rId7"/>
              </a:rPr>
              <a:t>View2.view.xml</a:t>
            </a:r>
            <a:endParaRPr lang="en-US" dirty="0"/>
          </a:p>
          <a:p>
            <a:pPr marL="285750" indent="-285750">
              <a:buFontTx/>
              <a:buChar char="-"/>
            </a:pPr>
            <a:r>
              <a:rPr lang="en-US" dirty="0">
                <a:hlinkClick r:id="rId8"/>
              </a:rPr>
              <a:t>View2.controller.js</a:t>
            </a:r>
            <a:endParaRPr lang="en-US" dirty="0"/>
          </a:p>
          <a:p>
            <a:pPr marL="285750" indent="-285750">
              <a:buFontTx/>
              <a:buChar char="-"/>
            </a:pPr>
            <a:r>
              <a:rPr lang="en-US" dirty="0">
                <a:hlinkClick r:id="rId9"/>
              </a:rPr>
              <a:t>BaseController.js</a:t>
            </a:r>
            <a:endParaRPr lang="en-US" dirty="0"/>
          </a:p>
          <a:p>
            <a:pPr marL="285750" indent="-285750">
              <a:buFontTx/>
              <a:buChar char="-"/>
            </a:pPr>
            <a:r>
              <a:rPr lang="en-US" dirty="0">
                <a:hlinkClick r:id="rId10"/>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28F05FF-4785-41E0-A206-4C72FF93403C}"/>
              </a:ext>
            </a:extLst>
          </p:cNvPr>
          <p:cNvPicPr>
            <a:picLocks noChangeAspect="1"/>
          </p:cNvPicPr>
          <p:nvPr/>
        </p:nvPicPr>
        <p:blipFill>
          <a:blip r:embed="rId11"/>
          <a:stretch>
            <a:fillRect/>
          </a:stretch>
        </p:blipFill>
        <p:spPr>
          <a:xfrm>
            <a:off x="9004467" y="3089614"/>
            <a:ext cx="2623681"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B9051FB-44B7-4820-AF6C-E4BA67E374C5}"/>
              </a:ext>
            </a:extLst>
          </p:cNvPr>
          <p:cNvPicPr>
            <a:picLocks noChangeAspect="1"/>
          </p:cNvPicPr>
          <p:nvPr/>
        </p:nvPicPr>
        <p:blipFill>
          <a:blip r:embed="rId12"/>
          <a:stretch>
            <a:fillRect/>
          </a:stretch>
        </p:blipFill>
        <p:spPr>
          <a:xfrm>
            <a:off x="5651303" y="3089614"/>
            <a:ext cx="2358938"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Navigation Buttons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As we see in most of the application the Navigation button are place inside the navigation bar at the top.</a:t>
            </a:r>
          </a:p>
          <a:p>
            <a:pPr marL="285750" indent="-285750">
              <a:buFont typeface="Wingdings" panose="05000000000000000000" pitchFamily="2" charset="2"/>
              <a:buChar char="§"/>
            </a:pPr>
            <a:r>
              <a:rPr lang="en-US" dirty="0"/>
              <a:t>So we, will move the button to the Nav bar using the </a:t>
            </a:r>
            <a:r>
              <a:rPr lang="en-US" b="1" dirty="0">
                <a:solidFill>
                  <a:schemeClr val="accent6"/>
                </a:solidFill>
              </a:rPr>
              <a:t>headerContent</a:t>
            </a:r>
            <a:r>
              <a:rPr lang="en-US" dirty="0"/>
              <a:t> aggregation of the </a:t>
            </a:r>
            <a:r>
              <a:rPr lang="en-US" b="1" dirty="0">
                <a:solidFill>
                  <a:schemeClr val="accent6"/>
                </a:solidFill>
              </a:rPr>
              <a:t>sap.m.Page </a:t>
            </a:r>
            <a:r>
              <a:rPr lang="en-US" dirty="0"/>
              <a:t>control.</a:t>
            </a:r>
          </a:p>
          <a:p>
            <a:pPr marL="285750" indent="-285750">
              <a:buFont typeface="Wingdings" panose="05000000000000000000" pitchFamily="2" charset="2"/>
              <a:buChar char="§"/>
            </a:pPr>
            <a:r>
              <a:rPr lang="en-US" dirty="0"/>
              <a:t>The standard page control also provides a some properties to add the Nav button without using the custom control.</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37639DF-24B7-4400-A9ED-0B6782F2159A}"/>
              </a:ext>
            </a:extLst>
          </p:cNvPr>
          <p:cNvPicPr>
            <a:picLocks noChangeAspect="1"/>
          </p:cNvPicPr>
          <p:nvPr/>
        </p:nvPicPr>
        <p:blipFill>
          <a:blip r:embed="rId5"/>
          <a:stretch>
            <a:fillRect/>
          </a:stretch>
        </p:blipFill>
        <p:spPr>
          <a:xfrm>
            <a:off x="1115368" y="3948477"/>
            <a:ext cx="41533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57FA7AD-8478-41C8-A7BF-9239722469CE}"/>
              </a:ext>
            </a:extLst>
          </p:cNvPr>
          <p:cNvPicPr>
            <a:picLocks noChangeAspect="1"/>
          </p:cNvPicPr>
          <p:nvPr/>
        </p:nvPicPr>
        <p:blipFill>
          <a:blip r:embed="rId6"/>
          <a:stretch>
            <a:fillRect/>
          </a:stretch>
        </p:blipFill>
        <p:spPr>
          <a:xfrm>
            <a:off x="6923314" y="3948477"/>
            <a:ext cx="35370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sz="1800" b="1" dirty="0"/>
              <a:t>manifest.json </a:t>
            </a:r>
            <a:r>
              <a:rPr lang="en-US" sz="1800" dirty="0"/>
              <a:t>is also knows as application descriptor file. When someone look at my application, my application descriptor will express all the necessary properties.  </a:t>
            </a:r>
          </a:p>
          <a:p>
            <a:pPr marL="285750" indent="-285750" algn="just">
              <a:buFont typeface="Wingdings" panose="05000000000000000000" pitchFamily="2" charset="2"/>
              <a:buChar char="§"/>
            </a:pPr>
            <a:r>
              <a:rPr lang="en-US" sz="1800" dirty="0">
                <a:solidFill>
                  <a:prstClr val="black"/>
                </a:solidFill>
              </a:rPr>
              <a:t>It contains all the configuration for our application. </a:t>
            </a:r>
          </a:p>
          <a:p>
            <a:pPr marL="285750" indent="-285750" algn="just">
              <a:buFont typeface="Wingdings" panose="05000000000000000000" pitchFamily="2" charset="2"/>
              <a:buChar char="§"/>
            </a:pPr>
            <a:r>
              <a:rPr lang="en-US" sz="1800" dirty="0"/>
              <a:t>manifest.json is a file which contains all the properties and initialization of our app. When app starts SAPUI5 framework will read this file and generate necessary artefacts out-of-box for us.</a:t>
            </a:r>
            <a:endParaRPr lang="en-US" sz="1800" dirty="0">
              <a:solidFill>
                <a:prstClr val="black"/>
              </a:solidFill>
            </a:endParaRPr>
          </a:p>
          <a:p>
            <a:pPr marL="285750" indent="-285750" algn="just" eaLnBrk="0" fontAlgn="base" hangingPunct="0">
              <a:spcBef>
                <a:spcPct val="0"/>
              </a:spcBef>
              <a:spcAft>
                <a:spcPct val="0"/>
              </a:spcAft>
              <a:buFont typeface="Wingdings" panose="05000000000000000000" pitchFamily="2" charset="2"/>
              <a:buChar char="§"/>
            </a:pPr>
            <a:r>
              <a:rPr lang="en-US" sz="1800" b="0" i="0" dirty="0">
                <a:solidFill>
                  <a:srgbClr val="32363A"/>
                </a:solidFill>
                <a:effectLst/>
              </a:rPr>
              <a:t>It is written in JavaScript Object Notation (JSON) format.</a:t>
            </a:r>
            <a:endParaRPr kumimoji="0" lang="en-US" altLang="en-US" sz="1800" b="0" i="0" u="none" strike="noStrike" cap="none" normalizeH="0" baseline="0" dirty="0">
              <a:ln>
                <a:noFill/>
              </a:ln>
              <a:solidFill>
                <a:srgbClr val="333333"/>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00B22B1-B5ED-4521-B093-4E3E3D550DAC}"/>
              </a:ext>
            </a:extLst>
          </p:cNvPr>
          <p:cNvSpPr txBox="1"/>
          <p:nvPr/>
        </p:nvSpPr>
        <p:spPr>
          <a:xfrm>
            <a:off x="261764" y="2533416"/>
            <a:ext cx="7496070" cy="313932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800" b="1" i="0" dirty="0">
                <a:solidFill>
                  <a:srgbClr val="333333"/>
                </a:solidFill>
                <a:effectLst/>
              </a:rPr>
              <a:t>Reasons why we need manifest</a:t>
            </a:r>
            <a:r>
              <a:rPr lang="en-US" sz="1800" b="0" i="0" dirty="0">
                <a:solidFill>
                  <a:srgbClr val="333333"/>
                </a:solidFill>
                <a:effectLst/>
              </a:rPr>
              <a:t>: </a:t>
            </a:r>
          </a:p>
          <a:p>
            <a:pPr marL="342900" indent="-342900">
              <a:buFont typeface="Wingdings" panose="05000000000000000000" pitchFamily="2" charset="2"/>
              <a:buChar char="è"/>
            </a:pPr>
            <a:r>
              <a:rPr lang="en-US" sz="1800" dirty="0">
                <a:sym typeface="Wingdings" panose="05000000000000000000" pitchFamily="2" charset="2"/>
              </a:rPr>
              <a:t>Once upon a time, I was in goa and enjoying my drink on beach, suddenly my phone rings and guess who is on the other side? You have developed a Fiori app last week and left for vacation, today we have a customer ticket and I am sitting with one your colleague, unable to understand what you did? Can you come and connect for some time.</a:t>
            </a:r>
          </a:p>
          <a:p>
            <a:pPr marL="342900" indent="-342900">
              <a:buFont typeface="Wingdings" panose="05000000000000000000" pitchFamily="2" charset="2"/>
              <a:buChar char="è"/>
            </a:pPr>
            <a:r>
              <a:rPr lang="en-US" sz="1800" dirty="0"/>
              <a:t>A team member is leaving our team, he/she has developed 20 Fiori apps and now you suppose to take handover, she/he is not cooperating because they leaving, how will you hold on to the code?</a:t>
            </a:r>
          </a:p>
          <a:p>
            <a:pPr marL="342900" indent="-342900">
              <a:buFont typeface="Wingdings" panose="05000000000000000000" pitchFamily="2" charset="2"/>
              <a:buChar char="è"/>
            </a:pPr>
            <a:r>
              <a:rPr lang="en-US" sz="1800" dirty="0"/>
              <a:t>SAP Delivers 1000s Fiori apps but they don’t send mobile no. of Labs developer. How will we understand where and what app is doing?</a:t>
            </a:r>
          </a:p>
        </p:txBody>
      </p:sp>
      <p:pic>
        <p:nvPicPr>
          <p:cNvPr id="7" name="Picture 6">
            <a:extLst>
              <a:ext uri="{FF2B5EF4-FFF2-40B4-BE49-F238E27FC236}">
                <a16:creationId xmlns:a16="http://schemas.microsoft.com/office/drawing/2014/main" id="{E3D2D445-F4DA-4769-9911-9BE55DBC91AE}"/>
              </a:ext>
            </a:extLst>
          </p:cNvPr>
          <p:cNvPicPr>
            <a:picLocks noChangeAspect="1"/>
          </p:cNvPicPr>
          <p:nvPr/>
        </p:nvPicPr>
        <p:blipFill>
          <a:blip r:embed="rId3"/>
          <a:stretch>
            <a:fillRect/>
          </a:stretch>
        </p:blipFill>
        <p:spPr>
          <a:xfrm>
            <a:off x="8358945" y="2529264"/>
            <a:ext cx="3064461" cy="2141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373EFD-4624-4949-A29E-BED8BCB06600}"/>
              </a:ext>
            </a:extLst>
          </p:cNvPr>
          <p:cNvSpPr txBox="1"/>
          <p:nvPr/>
        </p:nvSpPr>
        <p:spPr>
          <a:xfrm>
            <a:off x="261764" y="5829417"/>
            <a:ext cx="8168803" cy="646331"/>
          </a:xfrm>
          <a:prstGeom prst="rect">
            <a:avLst/>
          </a:prstGeom>
          <a:noFill/>
        </p:spPr>
        <p:txBody>
          <a:bodyPr wrap="square" rtlCol="0">
            <a:spAutoFit/>
          </a:bodyPr>
          <a:lstStyle/>
          <a:p>
            <a:r>
              <a:rPr lang="en-US" dirty="0"/>
              <a:t>Documentation for manifest.json file:  </a:t>
            </a:r>
            <a:r>
              <a:rPr lang="en-US" dirty="0">
                <a:hlinkClick r:id="rId4"/>
              </a:rPr>
              <a:t>https://sapui5.hana.ondemand.com/#/topic/be0cf40f61184b358b5faedaec98b2da</a:t>
            </a:r>
            <a:endParaRPr lang="en-US" dirty="0"/>
          </a:p>
        </p:txBody>
      </p:sp>
    </p:spTree>
    <p:extLst>
      <p:ext uri="{BB962C8B-B14F-4D97-AF65-F5344CB8AC3E}">
        <p14:creationId xmlns:p14="http://schemas.microsoft.com/office/powerpoint/2010/main" val="3546823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Section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11DB9E6-5C99-49F6-AC7B-90A6272BA78C}"/>
              </a:ext>
            </a:extLst>
          </p:cNvPr>
          <p:cNvGrpSpPr/>
          <p:nvPr/>
        </p:nvGrpSpPr>
        <p:grpSpPr>
          <a:xfrm>
            <a:off x="7298791" y="1468072"/>
            <a:ext cx="4032441" cy="1477328"/>
            <a:chOff x="7283950" y="1608251"/>
            <a:chExt cx="4032441" cy="1477328"/>
          </a:xfrm>
        </p:grpSpPr>
        <p:sp>
          <p:nvSpPr>
            <p:cNvPr id="7" name="TextBox 24">
              <a:extLst>
                <a:ext uri="{FF2B5EF4-FFF2-40B4-BE49-F238E27FC236}">
                  <a16:creationId xmlns:a16="http://schemas.microsoft.com/office/drawing/2014/main" id="{378D0B0D-6F5D-419F-984D-B913C7262CD0}"/>
                </a:ext>
              </a:extLst>
            </p:cNvPr>
            <p:cNvSpPr txBox="1"/>
            <p:nvPr/>
          </p:nvSpPr>
          <p:spPr>
            <a:xfrm>
              <a:off x="8857939" y="1608251"/>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 type, i18n, applicationVersion, title, description, dataSources.</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64A1918E-579B-40A1-AD25-EB5C69DC2704}"/>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F8DB323-E970-4764-B57A-69525D7E33EB}"/>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20BF1D8-B326-418F-BFBE-BD9DD04D390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4A2279BF-AB10-4E20-88F8-7840A9A092F9}"/>
              </a:ext>
            </a:extLst>
          </p:cNvPr>
          <p:cNvGrpSpPr/>
          <p:nvPr/>
        </p:nvGrpSpPr>
        <p:grpSpPr>
          <a:xfrm>
            <a:off x="7765349" y="4078763"/>
            <a:ext cx="3920221" cy="1754326"/>
            <a:chOff x="7283950" y="1961058"/>
            <a:chExt cx="3920221" cy="1754326"/>
          </a:xfrm>
          <a:solidFill>
            <a:schemeClr val="bg1">
              <a:lumMod val="85000"/>
            </a:schemeClr>
          </a:solidFill>
        </p:grpSpPr>
        <p:sp>
          <p:nvSpPr>
            <p:cNvPr id="13" name="TextBox 29">
              <a:extLst>
                <a:ext uri="{FF2B5EF4-FFF2-40B4-BE49-F238E27FC236}">
                  <a16:creationId xmlns:a16="http://schemas.microsoft.com/office/drawing/2014/main" id="{5747732A-E6F0-4826-A6F8-FCB11001B67D}"/>
                </a:ext>
              </a:extLst>
            </p:cNvPr>
            <p:cNvSpPr txBox="1"/>
            <p:nvPr/>
          </p:nvSpPr>
          <p:spPr>
            <a:xfrm>
              <a:off x="8745719" y="1961058"/>
              <a:ext cx="2458452" cy="1754326"/>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F7086FC9-DA8E-4117-A860-383344EF5F58}"/>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637FC1CE-F213-4C3C-AC0A-DFB037884FD8}"/>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DBE341E-12B2-4084-B12B-8AF9D249D76E}"/>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E794B5D6-B277-4E8B-B03E-CFF2EF3DA9AE}"/>
              </a:ext>
            </a:extLst>
          </p:cNvPr>
          <p:cNvGrpSpPr/>
          <p:nvPr/>
        </p:nvGrpSpPr>
        <p:grpSpPr>
          <a:xfrm flipH="1">
            <a:off x="460047" y="2719561"/>
            <a:ext cx="3927672" cy="1200329"/>
            <a:chOff x="7272140" y="1972270"/>
            <a:chExt cx="3927672" cy="1200329"/>
          </a:xfrm>
        </p:grpSpPr>
        <p:sp>
          <p:nvSpPr>
            <p:cNvPr id="18" name="TextBox 39">
              <a:extLst>
                <a:ext uri="{FF2B5EF4-FFF2-40B4-BE49-F238E27FC236}">
                  <a16:creationId xmlns:a16="http://schemas.microsoft.com/office/drawing/2014/main" id="{271FAF54-DAD9-413C-B7D8-E451769E2199}"/>
                </a:ext>
              </a:extLst>
            </p:cNvPr>
            <p:cNvSpPr txBox="1"/>
            <p:nvPr/>
          </p:nvSpPr>
          <p:spPr>
            <a:xfrm>
              <a:off x="8741360" y="1972270"/>
              <a:ext cx="2458452" cy="1200329"/>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EE8679A1-ECE5-4977-A684-42274872D1A0}"/>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CAA0623E-D988-40FA-9CA3-95CF768B0D9D}"/>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71F5A18-E8C2-4235-9EEF-2B1E49BCECDD}"/>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3E06F218-0A65-4072-A96E-FBBB284EC2CB}"/>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76E6823F-2B66-40F2-8D17-73975575317F}"/>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286BAD95-EAFC-4880-A053-E6CC0D459C9E}"/>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511D7C8-67FD-4530-A98B-F52B6C3D92B1}"/>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416F6351-D718-435B-AB9B-8299FF4E34A7}"/>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20E85055-3D27-4D5B-9FDD-0EFE7F2C6B4E}"/>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DB9F180F-2EC3-442D-A5A1-92F78E3E8B6B}"/>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5A3E55BA-F551-4DF4-91B7-03FEB5CB9615}"/>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92D74EF6-8DA1-4757-8222-22F4BAC5F0EA}"/>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32E02FB3-AF73-41C0-9E3F-D48F6E622BC8}"/>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D06E4629-F776-401A-9FDD-443E547B8751}"/>
                </a:ext>
              </a:extLst>
            </p:cNvPr>
            <p:cNvGrpSpPr/>
            <p:nvPr/>
          </p:nvGrpSpPr>
          <p:grpSpPr>
            <a:xfrm>
              <a:off x="5634778" y="2362515"/>
              <a:ext cx="919258" cy="2107424"/>
              <a:chOff x="5852517" y="1778775"/>
              <a:chExt cx="727268" cy="1667282"/>
            </a:xfrm>
          </p:grpSpPr>
          <p:sp>
            <p:nvSpPr>
              <p:cNvPr id="29" name="TextBox 14">
                <a:extLst>
                  <a:ext uri="{FF2B5EF4-FFF2-40B4-BE49-F238E27FC236}">
                    <a16:creationId xmlns:a16="http://schemas.microsoft.com/office/drawing/2014/main" id="{1686C6F2-98A6-4303-B3AB-3AB726023BC7}"/>
                  </a:ext>
                </a:extLst>
              </p:cNvPr>
              <p:cNvSpPr txBox="1"/>
              <p:nvPr/>
            </p:nvSpPr>
            <p:spPr>
              <a:xfrm>
                <a:off x="5898979" y="1778775"/>
                <a:ext cx="680806" cy="246380"/>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sap.app</a:t>
                </a:r>
              </a:p>
            </p:txBody>
          </p:sp>
          <p:sp>
            <p:nvSpPr>
              <p:cNvPr id="30" name="TextBox 52">
                <a:extLst>
                  <a:ext uri="{FF2B5EF4-FFF2-40B4-BE49-F238E27FC236}">
                    <a16:creationId xmlns:a16="http://schemas.microsoft.com/office/drawing/2014/main" id="{09F46D76-35FC-470A-B6E9-DB2FF7055B27}"/>
                  </a:ext>
                </a:extLst>
              </p:cNvPr>
              <p:cNvSpPr txBox="1"/>
              <p:nvPr/>
            </p:nvSpPr>
            <p:spPr>
              <a:xfrm>
                <a:off x="5895856" y="2466510"/>
                <a:ext cx="671857" cy="265332"/>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sap.ui</a:t>
                </a:r>
              </a:p>
            </p:txBody>
          </p:sp>
          <p:sp>
            <p:nvSpPr>
              <p:cNvPr id="31" name="TextBox 53">
                <a:extLst>
                  <a:ext uri="{FF2B5EF4-FFF2-40B4-BE49-F238E27FC236}">
                    <a16:creationId xmlns:a16="http://schemas.microsoft.com/office/drawing/2014/main" id="{318AA2DA-58C4-4F17-9CB8-3FBE2FD60A89}"/>
                  </a:ext>
                </a:extLst>
              </p:cNvPr>
              <p:cNvSpPr txBox="1"/>
              <p:nvPr/>
            </p:nvSpPr>
            <p:spPr>
              <a:xfrm>
                <a:off x="5852517" y="3161773"/>
                <a:ext cx="72726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sap.ui5</a:t>
                </a:r>
              </a:p>
            </p:txBody>
          </p:sp>
        </p:grpSp>
      </p:grpSp>
      <p:sp>
        <p:nvSpPr>
          <p:cNvPr id="38" name="Oval 37">
            <a:extLst>
              <a:ext uri="{FF2B5EF4-FFF2-40B4-BE49-F238E27FC236}">
                <a16:creationId xmlns:a16="http://schemas.microsoft.com/office/drawing/2014/main" id="{BECFA320-19F0-4D52-8613-CE8EA63B19EA}"/>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936589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the 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the manifest.json file in our webapp folder.</a:t>
            </a:r>
          </a:p>
          <a:p>
            <a:pPr marL="285750" indent="-285750">
              <a:buFont typeface="Wingdings" panose="05000000000000000000" pitchFamily="2" charset="2"/>
              <a:buChar char="§"/>
            </a:pPr>
            <a:r>
              <a:rPr lang="en-US" dirty="0"/>
              <a:t>Along with that we have to create the i18n folder and in that folder a i18n.properties file.</a:t>
            </a:r>
          </a:p>
          <a:p>
            <a:pPr marL="285750" indent="-285750">
              <a:buFont typeface="Wingdings" panose="05000000000000000000" pitchFamily="2" charset="2"/>
              <a:buChar char="§"/>
            </a:pPr>
            <a:r>
              <a:rPr lang="en-US" dirty="0"/>
              <a:t>Then we have to add the required code to these file.</a:t>
            </a:r>
          </a:p>
          <a:p>
            <a:pPr marL="285750" indent="-285750">
              <a:buFont typeface="Wingdings" panose="05000000000000000000" pitchFamily="2" charset="2"/>
              <a:buChar char="§"/>
            </a:pPr>
            <a:r>
              <a:rPr lang="en-US" dirty="0"/>
              <a:t>Also link the manifest to the Component.js file.</a:t>
            </a:r>
          </a:p>
          <a:p>
            <a:endParaRPr lang="en-US" dirty="0"/>
          </a:p>
          <a:p>
            <a:r>
              <a:rPr lang="en-US" dirty="0"/>
              <a:t>Code Links:</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i18n.properties</a:t>
            </a:r>
            <a:endParaRPr lang="en-US" dirty="0"/>
          </a:p>
          <a:p>
            <a:pPr marL="285750" indent="-285750">
              <a:buFontTx/>
              <a:buChar char="-"/>
            </a:pPr>
            <a:r>
              <a:rPr lang="en-US" dirty="0">
                <a:hlinkClick r:id="rId5"/>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F181274-C16C-47D8-B117-AE90B7D0C47C}"/>
              </a:ext>
            </a:extLst>
          </p:cNvPr>
          <p:cNvPicPr>
            <a:picLocks noChangeAspect="1"/>
          </p:cNvPicPr>
          <p:nvPr/>
        </p:nvPicPr>
        <p:blipFill>
          <a:blip r:embed="rId6"/>
          <a:stretch>
            <a:fillRect/>
          </a:stretch>
        </p:blipFill>
        <p:spPr>
          <a:xfrm>
            <a:off x="7643130" y="2487250"/>
            <a:ext cx="3541706" cy="24160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956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XML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1D2D3E"/>
                </a:solidFill>
                <a:effectLst/>
              </a:rPr>
              <a:t>The XML model allows to bind controls to XML data. It is a client-side model intended for small data sets, which are completely available on the client. The XML model does not contain mechanisms for server-based paging or loading of deltas. It supports two-way binding.</a:t>
            </a:r>
          </a:p>
          <a:p>
            <a:pPr algn="just"/>
            <a:endParaRPr lang="en-US" dirty="0">
              <a:solidFill>
                <a:srgbClr val="1D2D3E"/>
              </a:solidFill>
            </a:endParaRPr>
          </a:p>
          <a:p>
            <a:pPr algn="just"/>
            <a:endParaRPr lang="en-US" dirty="0">
              <a:solidFill>
                <a:srgbClr val="1D2D3E"/>
              </a:solidFill>
            </a:endParaRPr>
          </a:p>
          <a:p>
            <a:pPr algn="just"/>
            <a:r>
              <a:rPr lang="en-US" dirty="0">
                <a:solidFill>
                  <a:srgbClr val="1D2D3E"/>
                </a:solidFill>
              </a:rPr>
              <a:t>Code Links:</a:t>
            </a:r>
          </a:p>
          <a:p>
            <a:pPr marL="285750" indent="-285750" algn="just">
              <a:buFontTx/>
              <a:buChar char="-"/>
            </a:pPr>
            <a:r>
              <a:rPr lang="en-US" dirty="0">
                <a:solidFill>
                  <a:srgbClr val="1D2D3E"/>
                </a:solidFill>
                <a:hlinkClick r:id="rId3"/>
              </a:rPr>
              <a:t>mydata.xml</a:t>
            </a:r>
            <a:endParaRPr lang="en-US" dirty="0">
              <a:solidFill>
                <a:srgbClr val="1D2D3E"/>
              </a:solidFill>
            </a:endParaRPr>
          </a:p>
          <a:p>
            <a:pPr marL="285750" indent="-285750" algn="just">
              <a:buFontTx/>
              <a:buChar char="-"/>
            </a:pPr>
            <a:r>
              <a:rPr lang="en-US" dirty="0">
                <a:solidFill>
                  <a:srgbClr val="1D2D3E"/>
                </a:solidFill>
                <a:hlinkClick r:id="rId4"/>
              </a:rPr>
              <a:t>models.js</a:t>
            </a:r>
            <a:endParaRPr lang="en-US" dirty="0">
              <a:solidFill>
                <a:srgbClr val="1D2D3E"/>
              </a:solidFill>
            </a:endParaRPr>
          </a:p>
          <a:p>
            <a:pPr marL="285750" indent="-285750" algn="just">
              <a:buFontTx/>
              <a:buChar char="-"/>
            </a:pPr>
            <a:r>
              <a:rPr lang="en-US" dirty="0">
                <a:solidFill>
                  <a:srgbClr val="1D2D3E"/>
                </a:solidFill>
                <a:hlinkClick r:id="rId5"/>
              </a:rPr>
              <a:t>Main.controller.js</a:t>
            </a:r>
            <a:endParaRPr lang="en-US" dirty="0">
              <a:solidFill>
                <a:srgbClr val="1D2D3E"/>
              </a:solidFill>
            </a:endParaRPr>
          </a:p>
          <a:p>
            <a:pPr marL="285750" indent="-285750" algn="just">
              <a:buFontTx/>
              <a:buChar char="-"/>
            </a:pPr>
            <a:r>
              <a:rPr lang="en-US" dirty="0">
                <a:solidFill>
                  <a:srgbClr val="1D2D3E"/>
                </a:solidFill>
                <a:hlinkClick r:id="rId6"/>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DCE85FE-B046-F708-0271-EAF9EB514E33}"/>
              </a:ext>
            </a:extLst>
          </p:cNvPr>
          <p:cNvPicPr>
            <a:picLocks noChangeAspect="1"/>
          </p:cNvPicPr>
          <p:nvPr/>
        </p:nvPicPr>
        <p:blipFill>
          <a:blip r:embed="rId7"/>
          <a:stretch>
            <a:fillRect/>
          </a:stretch>
        </p:blipFill>
        <p:spPr>
          <a:xfrm>
            <a:off x="6037042" y="1639690"/>
            <a:ext cx="5386364" cy="1379683"/>
          </a:xfrm>
          <a:prstGeom prst="rect">
            <a:avLst/>
          </a:prstGeom>
        </p:spPr>
      </p:pic>
      <p:pic>
        <p:nvPicPr>
          <p:cNvPr id="6" name="Picture 5">
            <a:extLst>
              <a:ext uri="{FF2B5EF4-FFF2-40B4-BE49-F238E27FC236}">
                <a16:creationId xmlns:a16="http://schemas.microsoft.com/office/drawing/2014/main" id="{4D165D93-475A-01F1-9FDD-9325F155D6F7}"/>
              </a:ext>
            </a:extLst>
          </p:cNvPr>
          <p:cNvPicPr>
            <a:picLocks noChangeAspect="1"/>
          </p:cNvPicPr>
          <p:nvPr/>
        </p:nvPicPr>
        <p:blipFill>
          <a:blip r:embed="rId8"/>
          <a:stretch>
            <a:fillRect/>
          </a:stretch>
        </p:blipFill>
        <p:spPr>
          <a:xfrm>
            <a:off x="6037042" y="3176259"/>
            <a:ext cx="5386364" cy="703713"/>
          </a:xfrm>
          <a:prstGeom prst="rect">
            <a:avLst/>
          </a:prstGeom>
        </p:spPr>
      </p:pic>
      <p:pic>
        <p:nvPicPr>
          <p:cNvPr id="9" name="Picture 8">
            <a:extLst>
              <a:ext uri="{FF2B5EF4-FFF2-40B4-BE49-F238E27FC236}">
                <a16:creationId xmlns:a16="http://schemas.microsoft.com/office/drawing/2014/main" id="{1D3326B0-22AC-59E7-2487-E799605903CE}"/>
              </a:ext>
            </a:extLst>
          </p:cNvPr>
          <p:cNvPicPr>
            <a:picLocks noChangeAspect="1"/>
          </p:cNvPicPr>
          <p:nvPr/>
        </p:nvPicPr>
        <p:blipFill>
          <a:blip r:embed="rId9"/>
          <a:stretch>
            <a:fillRect/>
          </a:stretch>
        </p:blipFill>
        <p:spPr>
          <a:xfrm>
            <a:off x="6037042" y="4072300"/>
            <a:ext cx="5343636" cy="2105647"/>
          </a:xfrm>
          <a:prstGeom prst="rect">
            <a:avLst/>
          </a:prstGeom>
        </p:spPr>
      </p:pic>
    </p:spTree>
    <p:extLst>
      <p:ext uri="{BB962C8B-B14F-4D97-AF65-F5344CB8AC3E}">
        <p14:creationId xmlns:p14="http://schemas.microsoft.com/office/powerpoint/2010/main" val="3073755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 : Make the app available for international usage, which means supporting multiple languages.</a:t>
            </a:r>
          </a:p>
          <a:p>
            <a:pPr algn="just"/>
            <a:r>
              <a:rPr lang="en-US" dirty="0"/>
              <a:t>There are 2 job roles in the process: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Smiley Face 6">
            <a:extLst>
              <a:ext uri="{FF2B5EF4-FFF2-40B4-BE49-F238E27FC236}">
                <a16:creationId xmlns:a16="http://schemas.microsoft.com/office/drawing/2014/main" id="{3AAEFAD0-4A89-492B-B0A9-975D4BB60BAA}"/>
              </a:ext>
            </a:extLst>
          </p:cNvPr>
          <p:cNvSpPr/>
          <p:nvPr/>
        </p:nvSpPr>
        <p:spPr>
          <a:xfrm>
            <a:off x="2932092" y="2408040"/>
            <a:ext cx="1022431" cy="86409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Smiley Face 8">
            <a:extLst>
              <a:ext uri="{FF2B5EF4-FFF2-40B4-BE49-F238E27FC236}">
                <a16:creationId xmlns:a16="http://schemas.microsoft.com/office/drawing/2014/main" id="{9294447D-FFD7-4C0E-94E6-77B1206DEE54}"/>
              </a:ext>
            </a:extLst>
          </p:cNvPr>
          <p:cNvSpPr/>
          <p:nvPr/>
        </p:nvSpPr>
        <p:spPr>
          <a:xfrm>
            <a:off x="8302325" y="2423429"/>
            <a:ext cx="1022431" cy="864096"/>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0" name="TextBox 6">
            <a:extLst>
              <a:ext uri="{FF2B5EF4-FFF2-40B4-BE49-F238E27FC236}">
                <a16:creationId xmlns:a16="http://schemas.microsoft.com/office/drawing/2014/main" id="{A17B7AFC-E7CC-4290-B6AB-4A43FCFA47E4}"/>
              </a:ext>
            </a:extLst>
          </p:cNvPr>
          <p:cNvSpPr txBox="1"/>
          <p:nvPr/>
        </p:nvSpPr>
        <p:spPr>
          <a:xfrm>
            <a:off x="1348276" y="2670811"/>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UI5 Consultant</a:t>
            </a:r>
          </a:p>
        </p:txBody>
      </p:sp>
      <p:sp>
        <p:nvSpPr>
          <p:cNvPr id="11" name="TextBox 9">
            <a:extLst>
              <a:ext uri="{FF2B5EF4-FFF2-40B4-BE49-F238E27FC236}">
                <a16:creationId xmlns:a16="http://schemas.microsoft.com/office/drawing/2014/main" id="{8D4C4BB6-61DF-4491-94E8-A9D5DFDD9EC6}"/>
              </a:ext>
            </a:extLst>
          </p:cNvPr>
          <p:cNvSpPr txBox="1"/>
          <p:nvPr/>
        </p:nvSpPr>
        <p:spPr>
          <a:xfrm>
            <a:off x="9431358" y="2690800"/>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Language Expert KM</a:t>
            </a:r>
          </a:p>
        </p:txBody>
      </p:sp>
      <p:sp>
        <p:nvSpPr>
          <p:cNvPr id="13" name="Rectangle 12">
            <a:extLst>
              <a:ext uri="{FF2B5EF4-FFF2-40B4-BE49-F238E27FC236}">
                <a16:creationId xmlns:a16="http://schemas.microsoft.com/office/drawing/2014/main" id="{6A362D65-3A12-4CA0-A625-133455A42F79}"/>
              </a:ext>
            </a:extLst>
          </p:cNvPr>
          <p:cNvSpPr/>
          <p:nvPr/>
        </p:nvSpPr>
        <p:spPr>
          <a:xfrm>
            <a:off x="6653301" y="3700757"/>
            <a:ext cx="432048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Translate the texts to provide support in multiple languages</a:t>
            </a:r>
          </a:p>
        </p:txBody>
      </p:sp>
      <p:sp>
        <p:nvSpPr>
          <p:cNvPr id="14" name="Rectangle: Folded Corner 13">
            <a:extLst>
              <a:ext uri="{FF2B5EF4-FFF2-40B4-BE49-F238E27FC236}">
                <a16:creationId xmlns:a16="http://schemas.microsoft.com/office/drawing/2014/main" id="{FD52B493-5CBA-4137-97AE-063AC4739D73}"/>
              </a:ext>
            </a:extLst>
          </p:cNvPr>
          <p:cNvSpPr/>
          <p:nvPr/>
        </p:nvSpPr>
        <p:spPr>
          <a:xfrm>
            <a:off x="1448535" y="4843305"/>
            <a:ext cx="4121766" cy="12480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I18n.properties</a:t>
            </a:r>
          </a:p>
          <a:p>
            <a:pPr algn="ctr"/>
            <a:r>
              <a:rPr lang="en-US" sz="1800" dirty="0"/>
              <a:t>TEXTS</a:t>
            </a:r>
          </a:p>
        </p:txBody>
      </p:sp>
      <p:sp>
        <p:nvSpPr>
          <p:cNvPr id="15" name="Flowchart: Multidocument 14">
            <a:extLst>
              <a:ext uri="{FF2B5EF4-FFF2-40B4-BE49-F238E27FC236}">
                <a16:creationId xmlns:a16="http://schemas.microsoft.com/office/drawing/2014/main" id="{EC8F7706-FDA4-40D2-9625-1F5ECCED6010}"/>
              </a:ext>
            </a:extLst>
          </p:cNvPr>
          <p:cNvSpPr/>
          <p:nvPr/>
        </p:nvSpPr>
        <p:spPr>
          <a:xfrm>
            <a:off x="7733421" y="5013933"/>
            <a:ext cx="1872208" cy="122413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Language specific</a:t>
            </a:r>
          </a:p>
        </p:txBody>
      </p:sp>
      <p:sp>
        <p:nvSpPr>
          <p:cNvPr id="16" name="Rectangle 15">
            <a:extLst>
              <a:ext uri="{FF2B5EF4-FFF2-40B4-BE49-F238E27FC236}">
                <a16:creationId xmlns:a16="http://schemas.microsoft.com/office/drawing/2014/main" id="{4D84CE19-2DC2-420A-B7A0-44F75A856B1A}"/>
              </a:ext>
            </a:extLst>
          </p:cNvPr>
          <p:cNvSpPr/>
          <p:nvPr/>
        </p:nvSpPr>
        <p:spPr>
          <a:xfrm>
            <a:off x="7823663" y="3259723"/>
            <a:ext cx="1850058" cy="338554"/>
          </a:xfrm>
          <a:prstGeom prst="rect">
            <a:avLst/>
          </a:prstGeom>
        </p:spPr>
        <p:txBody>
          <a:bodyPr wrap="non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?sap-</a:t>
            </a:r>
            <a:r>
              <a:rPr lang="en-US" sz="1600" dirty="0" err="1"/>
              <a:t>ui</a:t>
            </a:r>
            <a:r>
              <a:rPr lang="en-US" sz="1600" dirty="0"/>
              <a:t>-language=hi</a:t>
            </a:r>
          </a:p>
        </p:txBody>
      </p:sp>
      <p:sp>
        <p:nvSpPr>
          <p:cNvPr id="3" name="Rectangle: Rounded Corners 2">
            <a:extLst>
              <a:ext uri="{FF2B5EF4-FFF2-40B4-BE49-F238E27FC236}">
                <a16:creationId xmlns:a16="http://schemas.microsoft.com/office/drawing/2014/main" id="{6E625DCB-84E5-4EBC-B453-C21FBE4F9785}"/>
              </a:ext>
            </a:extLst>
          </p:cNvPr>
          <p:cNvSpPr/>
          <p:nvPr/>
        </p:nvSpPr>
        <p:spPr>
          <a:xfrm>
            <a:off x="1259859" y="3800475"/>
            <a:ext cx="438846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 the model to provide support for internationalization</a:t>
            </a:r>
          </a:p>
        </p:txBody>
      </p:sp>
    </p:spTree>
    <p:extLst>
      <p:ext uri="{BB962C8B-B14F-4D97-AF65-F5344CB8AC3E}">
        <p14:creationId xmlns:p14="http://schemas.microsoft.com/office/powerpoint/2010/main" val="493699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457200" indent="-457200" algn="just">
              <a:buAutoNum type="arabicPeriod"/>
            </a:pPr>
            <a:r>
              <a:rPr lang="en-US" dirty="0"/>
              <a:t>Create resource bundle which includes label field </a:t>
            </a:r>
          </a:p>
          <a:p>
            <a:pPr marL="457200" indent="-457200" algn="just">
              <a:buAutoNum type="arabicPeriod"/>
            </a:pPr>
            <a:r>
              <a:rPr lang="en-US" dirty="0"/>
              <a:t>Create a folder </a:t>
            </a:r>
            <a:r>
              <a:rPr lang="en-US" dirty="0">
                <a:solidFill>
                  <a:srgbClr val="FF0000"/>
                </a:solidFill>
              </a:rPr>
              <a:t>i18n</a:t>
            </a:r>
            <a:r>
              <a:rPr lang="en-US" dirty="0"/>
              <a:t> and inside this folder the file named </a:t>
            </a:r>
            <a:r>
              <a:rPr lang="en-US" dirty="0">
                <a:solidFill>
                  <a:srgbClr val="FF0000"/>
                </a:solidFill>
              </a:rPr>
              <a:t>i18n.properties </a:t>
            </a:r>
            <a:r>
              <a:rPr lang="en-US" dirty="0"/>
              <a:t>for default labels.</a:t>
            </a:r>
          </a:p>
          <a:p>
            <a:pPr marL="457200" indent="-457200" algn="just">
              <a:buAutoNum type="arabicPeriod"/>
            </a:pPr>
            <a:r>
              <a:rPr lang="en-US" dirty="0"/>
              <a:t>And </a:t>
            </a:r>
            <a:r>
              <a:rPr lang="en-US" dirty="0">
                <a:solidFill>
                  <a:srgbClr val="FF0000"/>
                </a:solidFill>
              </a:rPr>
              <a:t>i18n_langcode.properties </a:t>
            </a:r>
            <a:r>
              <a:rPr lang="en-US" dirty="0"/>
              <a:t>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solidFill>
                  <a:srgbClr val="FF0000"/>
                </a:solidFill>
              </a:rPr>
              <a:t>?sap-language=language_code </a:t>
            </a:r>
            <a:r>
              <a:rPr lang="en-US" dirty="0"/>
              <a:t>at the end of the URL of the app. Example for Hindi we will write </a:t>
            </a:r>
            <a:r>
              <a:rPr lang="en-US" b="1" dirty="0">
                <a:solidFill>
                  <a:srgbClr val="FF0000"/>
                </a:solidFill>
              </a:rPr>
              <a:t>?sap-language=hi</a:t>
            </a:r>
            <a:endParaRPr lang="en-US" dirty="0">
              <a:solidFill>
                <a:srgbClr val="FF0000"/>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BE10C32A-9E38-42A6-9580-E33B504FF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534" y="3428999"/>
            <a:ext cx="7982201" cy="277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8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lgn="just">
              <a:buFontTx/>
              <a:buChar char="-"/>
            </a:pPr>
            <a:r>
              <a:rPr lang="en-US" dirty="0"/>
              <a:t>Now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algn="just"/>
            <a:endParaRPr lang="en-US" dirty="0"/>
          </a:p>
          <a:p>
            <a:pPr algn="just"/>
            <a:r>
              <a:rPr lang="en-US" dirty="0"/>
              <a:t>Code Links:-</a:t>
            </a:r>
          </a:p>
          <a:p>
            <a:pPr marL="285750" indent="-285750" algn="just">
              <a:buFontTx/>
              <a:buChar char="-"/>
            </a:pPr>
            <a:r>
              <a:rPr lang="en-US" dirty="0">
                <a:hlinkClick r:id="rId3"/>
              </a:rPr>
              <a:t>MyXML.view.xml</a:t>
            </a:r>
            <a:endParaRPr lang="en-US" dirty="0"/>
          </a:p>
          <a:p>
            <a:pPr marL="285750" indent="-285750" algn="just">
              <a:buFontTx/>
              <a:buChar char="-"/>
            </a:pPr>
            <a:r>
              <a:rPr lang="en-US" dirty="0">
                <a:hlinkClick r:id="rId4"/>
              </a:rPr>
              <a:t>Main.controller.js</a:t>
            </a:r>
            <a:endParaRPr lang="en-US" dirty="0"/>
          </a:p>
          <a:p>
            <a:pPr marL="285750" indent="-285750" algn="just">
              <a:buFontTx/>
              <a:buChar char="-"/>
            </a:pPr>
            <a:r>
              <a:rPr lang="en-US" dirty="0">
                <a:hlinkClick r:id="rId5"/>
              </a:rPr>
              <a:t>models.js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276B3F43-E7B3-C608-A938-A3E9C01EB9A9}"/>
              </a:ext>
            </a:extLst>
          </p:cNvPr>
          <p:cNvPicPr>
            <a:picLocks noChangeAspect="1"/>
          </p:cNvPicPr>
          <p:nvPr/>
        </p:nvPicPr>
        <p:blipFill>
          <a:blip r:embed="rId8"/>
          <a:stretch>
            <a:fillRect/>
          </a:stretch>
        </p:blipFill>
        <p:spPr>
          <a:xfrm>
            <a:off x="3785727" y="2887035"/>
            <a:ext cx="7689574" cy="28549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278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p>
          <a:p>
            <a:pPr marL="285750" indent="-285750" algn="just">
              <a:buFontTx/>
              <a:buChar char="-"/>
            </a:pPr>
            <a:r>
              <a:rPr lang="en-US" i="0" dirty="0">
                <a:effectLst/>
              </a:rPr>
              <a:t>We can use base controller </a:t>
            </a:r>
            <a:r>
              <a:rPr lang="en-US" dirty="0"/>
              <a:t>to write all the reusable function and can also declare the global variables to use them across all the controllers.</a:t>
            </a:r>
            <a:endParaRPr lang="en-US"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715F3010-5EBB-EE43-75CA-FB7F21999DA4}"/>
              </a:ext>
            </a:extLst>
          </p:cNvPr>
          <p:cNvGrpSpPr/>
          <p:nvPr/>
        </p:nvGrpSpPr>
        <p:grpSpPr>
          <a:xfrm>
            <a:off x="5093079" y="3087414"/>
            <a:ext cx="6714608" cy="3304232"/>
            <a:chOff x="832901" y="1311538"/>
            <a:chExt cx="11046294" cy="4565734"/>
          </a:xfrm>
        </p:grpSpPr>
        <p:sp>
          <p:nvSpPr>
            <p:cNvPr id="4" name="Rectangle 3">
              <a:extLst>
                <a:ext uri="{FF2B5EF4-FFF2-40B4-BE49-F238E27FC236}">
                  <a16:creationId xmlns:a16="http://schemas.microsoft.com/office/drawing/2014/main" id="{1274C219-3923-BD60-9959-23D1D9A23D75}"/>
                </a:ext>
              </a:extLst>
            </p:cNvPr>
            <p:cNvSpPr/>
            <p:nvPr/>
          </p:nvSpPr>
          <p:spPr>
            <a:xfrm>
              <a:off x="1269876"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1</a:t>
              </a:r>
            </a:p>
          </p:txBody>
        </p:sp>
        <p:sp>
          <p:nvSpPr>
            <p:cNvPr id="5" name="Rectangle 4">
              <a:extLst>
                <a:ext uri="{FF2B5EF4-FFF2-40B4-BE49-F238E27FC236}">
                  <a16:creationId xmlns:a16="http://schemas.microsoft.com/office/drawing/2014/main" id="{3CEA6839-BFBE-F51B-BE54-015920299321}"/>
                </a:ext>
              </a:extLst>
            </p:cNvPr>
            <p:cNvSpPr/>
            <p:nvPr/>
          </p:nvSpPr>
          <p:spPr>
            <a:xfrm>
              <a:off x="1269876"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1</a:t>
              </a:r>
            </a:p>
          </p:txBody>
        </p:sp>
        <p:sp>
          <p:nvSpPr>
            <p:cNvPr id="6" name="Rectangle 5">
              <a:extLst>
                <a:ext uri="{FF2B5EF4-FFF2-40B4-BE49-F238E27FC236}">
                  <a16:creationId xmlns:a16="http://schemas.microsoft.com/office/drawing/2014/main" id="{7564FC38-A298-9AA5-20B5-2C91159F64CD}"/>
                </a:ext>
              </a:extLst>
            </p:cNvPr>
            <p:cNvSpPr/>
            <p:nvPr/>
          </p:nvSpPr>
          <p:spPr>
            <a:xfrm>
              <a:off x="3934173"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2</a:t>
              </a:r>
            </a:p>
          </p:txBody>
        </p:sp>
        <p:sp>
          <p:nvSpPr>
            <p:cNvPr id="7" name="Rectangle 6">
              <a:extLst>
                <a:ext uri="{FF2B5EF4-FFF2-40B4-BE49-F238E27FC236}">
                  <a16:creationId xmlns:a16="http://schemas.microsoft.com/office/drawing/2014/main" id="{0BFE43F3-FB0F-5140-E090-67C62716484C}"/>
                </a:ext>
              </a:extLst>
            </p:cNvPr>
            <p:cNvSpPr/>
            <p:nvPr/>
          </p:nvSpPr>
          <p:spPr>
            <a:xfrm>
              <a:off x="3934173"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2</a:t>
              </a:r>
            </a:p>
          </p:txBody>
        </p:sp>
        <p:sp>
          <p:nvSpPr>
            <p:cNvPr id="9" name="Rectangle 8">
              <a:extLst>
                <a:ext uri="{FF2B5EF4-FFF2-40B4-BE49-F238E27FC236}">
                  <a16:creationId xmlns:a16="http://schemas.microsoft.com/office/drawing/2014/main" id="{B2F490E7-40DE-637E-659B-E5FBA397E557}"/>
                </a:ext>
              </a:extLst>
            </p:cNvPr>
            <p:cNvSpPr/>
            <p:nvPr/>
          </p:nvSpPr>
          <p:spPr>
            <a:xfrm>
              <a:off x="6563016"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3</a:t>
              </a:r>
            </a:p>
          </p:txBody>
        </p:sp>
        <p:sp>
          <p:nvSpPr>
            <p:cNvPr id="10" name="Rectangle 9">
              <a:extLst>
                <a:ext uri="{FF2B5EF4-FFF2-40B4-BE49-F238E27FC236}">
                  <a16:creationId xmlns:a16="http://schemas.microsoft.com/office/drawing/2014/main" id="{9157FD9E-9442-D59A-52A9-F6B4FDA8A9C5}"/>
                </a:ext>
              </a:extLst>
            </p:cNvPr>
            <p:cNvSpPr/>
            <p:nvPr/>
          </p:nvSpPr>
          <p:spPr>
            <a:xfrm>
              <a:off x="6563017"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3</a:t>
              </a:r>
            </a:p>
          </p:txBody>
        </p:sp>
        <p:sp>
          <p:nvSpPr>
            <p:cNvPr id="11" name="Rectangle 10">
              <a:extLst>
                <a:ext uri="{FF2B5EF4-FFF2-40B4-BE49-F238E27FC236}">
                  <a16:creationId xmlns:a16="http://schemas.microsoft.com/office/drawing/2014/main" id="{73545A01-B841-B2EA-36F0-0C19B12461F7}"/>
                </a:ext>
              </a:extLst>
            </p:cNvPr>
            <p:cNvSpPr/>
            <p:nvPr/>
          </p:nvSpPr>
          <p:spPr>
            <a:xfrm>
              <a:off x="9262764"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4</a:t>
              </a:r>
            </a:p>
          </p:txBody>
        </p:sp>
        <p:sp>
          <p:nvSpPr>
            <p:cNvPr id="12" name="Rectangle 11">
              <a:extLst>
                <a:ext uri="{FF2B5EF4-FFF2-40B4-BE49-F238E27FC236}">
                  <a16:creationId xmlns:a16="http://schemas.microsoft.com/office/drawing/2014/main" id="{3B8FAC2F-8250-A336-517A-067D84F76BDF}"/>
                </a:ext>
              </a:extLst>
            </p:cNvPr>
            <p:cNvSpPr/>
            <p:nvPr/>
          </p:nvSpPr>
          <p:spPr>
            <a:xfrm>
              <a:off x="9262764"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4</a:t>
              </a:r>
            </a:p>
          </p:txBody>
        </p:sp>
        <p:sp>
          <p:nvSpPr>
            <p:cNvPr id="13" name="TextBox 12">
              <a:extLst>
                <a:ext uri="{FF2B5EF4-FFF2-40B4-BE49-F238E27FC236}">
                  <a16:creationId xmlns:a16="http://schemas.microsoft.com/office/drawing/2014/main" id="{34AB91C6-E453-ED3A-D7FE-786F24502FE5}"/>
                </a:ext>
              </a:extLst>
            </p:cNvPr>
            <p:cNvSpPr txBox="1"/>
            <p:nvPr/>
          </p:nvSpPr>
          <p:spPr>
            <a:xfrm>
              <a:off x="8075909" y="2552108"/>
              <a:ext cx="3803286" cy="510337"/>
            </a:xfrm>
            <a:prstGeom prst="rect">
              <a:avLst/>
            </a:prstGeom>
            <a:noFill/>
          </p:spPr>
          <p:txBody>
            <a:bodyPr wrap="square" rtlCol="0">
              <a:spAutoFit/>
            </a:bodyPr>
            <a:lstStyle/>
            <a:p>
              <a:r>
                <a:rPr lang="en-US" dirty="0">
                  <a:solidFill>
                    <a:srgbClr val="FF0000"/>
                  </a:solidFill>
                </a:rPr>
                <a:t>x</a:t>
              </a:r>
              <a:r>
                <a:rPr lang="en-US" dirty="0"/>
                <a:t> becomes truly global</a:t>
              </a:r>
            </a:p>
          </p:txBody>
        </p:sp>
        <p:sp>
          <p:nvSpPr>
            <p:cNvPr id="14" name="TextBox 13">
              <a:extLst>
                <a:ext uri="{FF2B5EF4-FFF2-40B4-BE49-F238E27FC236}">
                  <a16:creationId xmlns:a16="http://schemas.microsoft.com/office/drawing/2014/main" id="{CD2B73FA-7B5C-6DD4-F128-2E0D2CD15E35}"/>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15" name="TextBox 14">
              <a:extLst>
                <a:ext uri="{FF2B5EF4-FFF2-40B4-BE49-F238E27FC236}">
                  <a16:creationId xmlns:a16="http://schemas.microsoft.com/office/drawing/2014/main" id="{B05D9A35-719A-CD19-4877-4BA3D347CD88}"/>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16" name="TextBox 15">
              <a:extLst>
                <a:ext uri="{FF2B5EF4-FFF2-40B4-BE49-F238E27FC236}">
                  <a16:creationId xmlns:a16="http://schemas.microsoft.com/office/drawing/2014/main" id="{A52CDE63-7757-BE76-9C0B-1491F7ECBB30}"/>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17" name="Rectangle 16">
              <a:extLst>
                <a:ext uri="{FF2B5EF4-FFF2-40B4-BE49-F238E27FC236}">
                  <a16:creationId xmlns:a16="http://schemas.microsoft.com/office/drawing/2014/main" id="{C2A68358-266A-F1DE-45D9-4A3EC7E75BBE}"/>
                </a:ext>
              </a:extLst>
            </p:cNvPr>
            <p:cNvSpPr/>
            <p:nvPr/>
          </p:nvSpPr>
          <p:spPr>
            <a:xfrm>
              <a:off x="4100763" y="2420888"/>
              <a:ext cx="3968824" cy="79208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BaseController</a:t>
              </a:r>
            </a:p>
          </p:txBody>
        </p:sp>
        <p:cxnSp>
          <p:nvCxnSpPr>
            <p:cNvPr id="18" name="Connector: Elbow 17">
              <a:extLst>
                <a:ext uri="{FF2B5EF4-FFF2-40B4-BE49-F238E27FC236}">
                  <a16:creationId xmlns:a16="http://schemas.microsoft.com/office/drawing/2014/main" id="{20408414-CC2F-B02C-6D1F-006A152A2905}"/>
                </a:ext>
              </a:extLst>
            </p:cNvPr>
            <p:cNvCxnSpPr>
              <a:cxnSpLocks/>
              <a:stCxn id="5" idx="0"/>
              <a:endCxn id="17"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1916E689-311C-12B7-99AC-A168726DBB93}"/>
                </a:ext>
              </a:extLst>
            </p:cNvPr>
            <p:cNvCxnSpPr>
              <a:cxnSpLocks/>
              <a:stCxn id="7" idx="0"/>
              <a:endCxn id="17"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BA72250-FB43-57B7-9693-D6DE358E0886}"/>
                </a:ext>
              </a:extLst>
            </p:cNvPr>
            <p:cNvCxnSpPr>
              <a:cxnSpLocks/>
              <a:stCxn id="10" idx="0"/>
              <a:endCxn id="17"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3853894-DFE0-0808-FB19-E46C7C51308F}"/>
                </a:ext>
              </a:extLst>
            </p:cNvPr>
            <p:cNvCxnSpPr>
              <a:cxnSpLocks/>
              <a:stCxn id="12" idx="0"/>
              <a:endCxn id="17"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957B7A-C108-5E20-67BA-7C6B26918A35}"/>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25" name="Rectangle 24">
              <a:extLst>
                <a:ext uri="{FF2B5EF4-FFF2-40B4-BE49-F238E27FC236}">
                  <a16:creationId xmlns:a16="http://schemas.microsoft.com/office/drawing/2014/main" id="{73E18246-C57A-9871-90D2-9D09CD487A76}"/>
                </a:ext>
              </a:extLst>
            </p:cNvPr>
            <p:cNvSpPr/>
            <p:nvPr/>
          </p:nvSpPr>
          <p:spPr>
            <a:xfrm>
              <a:off x="3778632" y="1311538"/>
              <a:ext cx="4613086" cy="51244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sap/ui/core/mvc/Controller</a:t>
              </a:r>
            </a:p>
          </p:txBody>
        </p:sp>
        <p:cxnSp>
          <p:nvCxnSpPr>
            <p:cNvPr id="26" name="Straight Arrow Connector 25">
              <a:extLst>
                <a:ext uri="{FF2B5EF4-FFF2-40B4-BE49-F238E27FC236}">
                  <a16:creationId xmlns:a16="http://schemas.microsoft.com/office/drawing/2014/main" id="{F903688E-E2AD-8823-3ECE-A754379C827F}"/>
                </a:ext>
              </a:extLst>
            </p:cNvPr>
            <p:cNvCxnSpPr>
              <a:cxnSpLocks/>
              <a:stCxn id="17" idx="0"/>
              <a:endCxn id="25"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4" name="Picture 33">
            <a:extLst>
              <a:ext uri="{FF2B5EF4-FFF2-40B4-BE49-F238E27FC236}">
                <a16:creationId xmlns:a16="http://schemas.microsoft.com/office/drawing/2014/main" id="{17D98792-34DC-CA6E-AACC-715767D8690B}"/>
              </a:ext>
            </a:extLst>
          </p:cNvPr>
          <p:cNvPicPr>
            <a:picLocks noChangeAspect="1"/>
          </p:cNvPicPr>
          <p:nvPr/>
        </p:nvPicPr>
        <p:blipFill>
          <a:blip r:embed="rId3"/>
          <a:stretch>
            <a:fillRect/>
          </a:stretch>
        </p:blipFill>
        <p:spPr>
          <a:xfrm>
            <a:off x="533544" y="3427672"/>
            <a:ext cx="3608375" cy="2591120"/>
          </a:xfrm>
          <a:prstGeom prst="rect">
            <a:avLst/>
          </a:prstGeom>
        </p:spPr>
      </p:pic>
    </p:spTree>
    <p:extLst>
      <p:ext uri="{BB962C8B-B14F-4D97-AF65-F5344CB8AC3E}">
        <p14:creationId xmlns:p14="http://schemas.microsoft.com/office/powerpoint/2010/main" val="3533687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Base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Tx/>
              <a:buChar char="-"/>
            </a:pPr>
            <a:r>
              <a:rPr lang="en-US" dirty="0"/>
              <a:t>Now we will create a base controller and create a reusable function in it.</a:t>
            </a:r>
          </a:p>
          <a:p>
            <a:pPr marL="285750" indent="-285750">
              <a:buFontTx/>
              <a:buChar char="-"/>
            </a:pPr>
            <a:r>
              <a:rPr lang="en-US" dirty="0"/>
              <a:t>We will use that reusable function in our main controller.</a:t>
            </a:r>
          </a:p>
          <a:p>
            <a:endParaRPr lang="en-US" dirty="0"/>
          </a:p>
          <a:p>
            <a:endParaRPr lang="en-US" dirty="0"/>
          </a:p>
          <a:p>
            <a:endParaRPr lang="en-US" dirty="0"/>
          </a:p>
          <a:p>
            <a:r>
              <a:rPr lang="en-US" dirty="0"/>
              <a:t>Code Link:</a:t>
            </a:r>
          </a:p>
          <a:p>
            <a:pPr marL="285750" indent="-285750">
              <a:buFontTx/>
              <a:buChar char="-"/>
            </a:pPr>
            <a:r>
              <a:rPr lang="en-US" dirty="0">
                <a:hlinkClick r:id="rId3"/>
              </a:rPr>
              <a:t>BaseController.js</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164FC4D-D0B2-8094-84EC-3FB0A1C8EC7F}"/>
              </a:ext>
            </a:extLst>
          </p:cNvPr>
          <p:cNvPicPr>
            <a:picLocks noChangeAspect="1"/>
          </p:cNvPicPr>
          <p:nvPr/>
        </p:nvPicPr>
        <p:blipFill>
          <a:blip r:embed="rId5"/>
          <a:stretch>
            <a:fillRect/>
          </a:stretch>
        </p:blipFill>
        <p:spPr>
          <a:xfrm>
            <a:off x="3806687" y="3805172"/>
            <a:ext cx="8211896" cy="16528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5001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772" y="2465509"/>
            <a:ext cx="6931255" cy="279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05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2776</TotalTime>
  <Words>2951</Words>
  <Application>Microsoft Office PowerPoint</Application>
  <PresentationFormat>Widescreen</PresentationFormat>
  <Paragraphs>343</Paragraphs>
  <Slides>33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10</cp:revision>
  <dcterms:created xsi:type="dcterms:W3CDTF">2023-08-10T16:09:42Z</dcterms:created>
  <dcterms:modified xsi:type="dcterms:W3CDTF">2023-09-03T13:50:35Z</dcterms:modified>
</cp:coreProperties>
</file>